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3" r:id="rId11"/>
    <p:sldId id="276" r:id="rId12"/>
    <p:sldId id="279" r:id="rId13"/>
    <p:sldId id="287" r:id="rId14"/>
    <p:sldId id="282" r:id="rId15"/>
    <p:sldId id="281" r:id="rId16"/>
    <p:sldId id="288" r:id="rId17"/>
    <p:sldId id="283" r:id="rId18"/>
    <p:sldId id="286" r:id="rId19"/>
    <p:sldId id="285" r:id="rId20"/>
    <p:sldId id="290" r:id="rId21"/>
    <p:sldId id="291" r:id="rId22"/>
    <p:sldId id="292" r:id="rId23"/>
    <p:sldId id="284" r:id="rId24"/>
    <p:sldId id="267" r:id="rId2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E1351-E63C-4E2A-9BDA-F089C6E25623}" v="41" dt="2026-02-02T01:02:30.079"/>
    <p1510:client id="{31DA4FE2-74C6-41AE-8A58-A2E22386AF0A}" v="1835" dt="2026-02-02T16:56:59.155"/>
    <p1510:client id="{C4B53602-9B2E-4DC6-AA9F-F589D2E4965F}" v="55" dt="2026-02-02T17:03:40.736"/>
    <p1510:client id="{C64094E4-A551-D53E-3209-C701674D1F25}" v="34" dt="2026-02-02T18:59:15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4B3E6-E822-49B0-81B7-5EB4F23A2359}" type="datetimeFigureOut">
              <a:t>02/02/2026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CE03D-6680-4ABA-8433-364E9A885D81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02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BDB59D6-381C-A229-433A-614EC507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D9997E20-4E24-40E7-9987-718057F441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0097D38B-E043-7E4B-4110-71B9360BB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866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EE4B8C2-96AB-8E0B-FC5D-FB988086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D0A250FA-073C-8704-91F2-EE78ADE6B4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64F5B7AA-C6A7-2ED4-5B2B-21D6049E7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06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5C8DCC2-EF14-D25F-14F8-2A8BA2C30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988242E7-8FC3-7865-FE31-FDB9A916B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CFA74414-A4CF-64C7-F02B-F0157A80D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390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85B2FE4-D6E7-1444-63EE-DE33CDA6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0CCF37AA-D0D9-F048-633E-2107F06B7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EB6381BB-5368-9A94-3774-C8DF272F7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762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63A11E3-EAD1-93E8-2C81-773190754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3AF4581D-3453-8EA3-E5B1-B07D4DD75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0031CB49-E002-DF81-7E4E-373DF9775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92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57BABAC3-72A8-4F1D-8D38-938B7F438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8E3EEDA4-76B4-F4B2-38A8-D417FE57E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36A14CA1-1041-F698-C925-FAEB09FDB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672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D7D4C0A-DF66-6FB8-2D0B-BEDD462D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CEECA17C-6F35-F5FB-D03B-3C386FF1B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4DDA42F7-5578-6474-A3F7-9CA88100A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374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985C411-1FF7-0377-C2D6-797756D45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48B7512F-56DC-ECF0-37AE-386B865B2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B0876215-7384-955A-B13C-5E567BC163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798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57262167-2420-9507-D76A-2DB45EACA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E7FC3402-9FA2-5F7C-9FA8-4EF973A30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86CA3C32-250B-8539-74FB-F2B56A2B6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973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3248302-953E-BA14-1E39-A5AFEA85C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0C8D7211-9263-10AC-6C8F-C51F20255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895A6D57-8D85-B75D-BDCC-495470847D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565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0C2D76D-E95D-28C4-BDC6-8EB620C8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FF1DC099-2C2C-4E23-1365-6A1A7FDCFE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AE070433-D4EE-62D4-7664-EF61667F7B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208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AAED27D-A1A7-1ED5-BE3C-89B1978E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C6240F31-6341-79D6-86B7-C4D408F41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1027EBD3-4336-2AE6-9F7B-CA1873C9A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202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455BA7B-11A6-1B50-3398-C427AEC3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D7A7A72C-4DF7-A077-F452-4AFD0F06A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0BA777D7-CAF2-E8F0-5FA3-483B963A6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596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6DE3818-21F1-C789-E20A-F6F3D1B6E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99936AF1-2C68-C559-A376-E19C3606F0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3493C162-9E0B-0BA4-0A68-8432A42F34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462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39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6365" y="-102054"/>
            <a:ext cx="9766525" cy="54904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C1F5DC2-2990-5E44-B58C-D9DEEE11A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2EC22A53-4D81-F653-0215-E8797854DE7D}"/>
              </a:ext>
            </a:extLst>
          </p:cNvPr>
          <p:cNvSpPr/>
          <p:nvPr/>
        </p:nvSpPr>
        <p:spPr>
          <a:xfrm>
            <a:off x="0" y="-166237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C785D91A-75FA-0EFB-3131-A9AA33923B28}"/>
              </a:ext>
            </a:extLst>
          </p:cNvPr>
          <p:cNvSpPr/>
          <p:nvPr/>
        </p:nvSpPr>
        <p:spPr>
          <a:xfrm>
            <a:off x="-85213" y="204222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1" name="Google Shape;111;p14">
            <a:extLst>
              <a:ext uri="{FF2B5EF4-FFF2-40B4-BE49-F238E27FC236}">
                <a16:creationId xmlns:a16="http://schemas.microsoft.com/office/drawing/2014/main" id="{A7D858E7-2E9A-8083-FE90-B06E6468A6FD}"/>
              </a:ext>
            </a:extLst>
          </p:cNvPr>
          <p:cNvSpPr/>
          <p:nvPr/>
        </p:nvSpPr>
        <p:spPr>
          <a:xfrm>
            <a:off x="902226" y="2438274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2" name="Google Shape;112;p14">
            <a:extLst>
              <a:ext uri="{FF2B5EF4-FFF2-40B4-BE49-F238E27FC236}">
                <a16:creationId xmlns:a16="http://schemas.microsoft.com/office/drawing/2014/main" id="{CABD522B-10F8-CB42-47B5-65FB3243E063}"/>
              </a:ext>
            </a:extLst>
          </p:cNvPr>
          <p:cNvSpPr/>
          <p:nvPr/>
        </p:nvSpPr>
        <p:spPr>
          <a:xfrm>
            <a:off x="883627" y="3027162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3" name="Google Shape;113;p14">
            <a:extLst>
              <a:ext uri="{FF2B5EF4-FFF2-40B4-BE49-F238E27FC236}">
                <a16:creationId xmlns:a16="http://schemas.microsoft.com/office/drawing/2014/main" id="{BE3E0737-0A02-523E-7931-C1570288DBB4}"/>
              </a:ext>
            </a:extLst>
          </p:cNvPr>
          <p:cNvSpPr/>
          <p:nvPr/>
        </p:nvSpPr>
        <p:spPr>
          <a:xfrm>
            <a:off x="902226" y="3638243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1"/>
                </a:lnTo>
                <a:lnTo>
                  <a:pt x="0" y="540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0368BD09-1CE0-919E-5983-B3A6906633A8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24950ABD-C8B8-9E8E-DC1B-D8F1D97D6D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8D267E2A-11A9-3C61-8CB5-5A5A9AF5069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0E2F0677-71CE-8B97-60DF-7B2D26BCE7B4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Abordagem e Estrutura no Brasil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0" name="Google Shape;120;p14">
            <a:extLst>
              <a:ext uri="{FF2B5EF4-FFF2-40B4-BE49-F238E27FC236}">
                <a16:creationId xmlns:a16="http://schemas.microsoft.com/office/drawing/2014/main" id="{8435048D-CFDF-052B-58DD-E58E7E25056E}"/>
              </a:ext>
            </a:extLst>
          </p:cNvPr>
          <p:cNvSpPr txBox="1"/>
          <p:nvPr/>
        </p:nvSpPr>
        <p:spPr>
          <a:xfrm>
            <a:off x="1327510" y="3657991"/>
            <a:ext cx="4404103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u="none" strike="noStrike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Secretaria-Geral</a:t>
            </a:r>
            <a:r>
              <a:rPr lang="pt-BR" sz="1250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Funções administrativas, burocráticas e preparação de atos oficiais.</a:t>
            </a:r>
            <a:endParaRPr sz="350" dirty="0"/>
          </a:p>
        </p:txBody>
      </p:sp>
      <p:sp>
        <p:nvSpPr>
          <p:cNvPr id="121" name="Google Shape;121;p14">
            <a:extLst>
              <a:ext uri="{FF2B5EF4-FFF2-40B4-BE49-F238E27FC236}">
                <a16:creationId xmlns:a16="http://schemas.microsoft.com/office/drawing/2014/main" id="{21386DEB-53C5-F203-D6A5-B9B2467EEE36}"/>
              </a:ext>
            </a:extLst>
          </p:cNvPr>
          <p:cNvSpPr txBox="1"/>
          <p:nvPr/>
        </p:nvSpPr>
        <p:spPr>
          <a:xfrm>
            <a:off x="883627" y="1002687"/>
            <a:ext cx="77086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lvl="0" indent="-171450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Abordagem escolhida: </a:t>
            </a:r>
            <a:r>
              <a:rPr lang="pt-BR" sz="1250" b="1" i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 jure estrutural </a:t>
            </a: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(estrutural-restrita).</a:t>
            </a:r>
          </a:p>
          <a:p>
            <a:pPr marL="0" marR="0" lvl="0" indent="0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◦ Foca em órgãos que integram formalmente a estrutura da Presidência e historicamente compõem o </a:t>
            </a:r>
            <a:r>
              <a:rPr lang="pt-BR" sz="125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NdG</a:t>
            </a: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122" name="Google Shape;122;p14">
            <a:extLst>
              <a:ext uri="{FF2B5EF4-FFF2-40B4-BE49-F238E27FC236}">
                <a16:creationId xmlns:a16="http://schemas.microsoft.com/office/drawing/2014/main" id="{5ABF2269-8DA7-5D7A-EA20-0DAD769EE84A}"/>
              </a:ext>
            </a:extLst>
          </p:cNvPr>
          <p:cNvSpPr txBox="1"/>
          <p:nvPr/>
        </p:nvSpPr>
        <p:spPr>
          <a:xfrm>
            <a:off x="1319732" y="2458022"/>
            <a:ext cx="5892009" cy="2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Casa Civil: Auxílio direto, coordenação de políticas e integração ministerial.</a:t>
            </a:r>
            <a:endParaRPr sz="350" dirty="0"/>
          </a:p>
        </p:txBody>
      </p:sp>
      <p:sp>
        <p:nvSpPr>
          <p:cNvPr id="123" name="Google Shape;123;p14">
            <a:extLst>
              <a:ext uri="{FF2B5EF4-FFF2-40B4-BE49-F238E27FC236}">
                <a16:creationId xmlns:a16="http://schemas.microsoft.com/office/drawing/2014/main" id="{0037B3D0-AF4A-3686-E435-340E0847F5E3}"/>
              </a:ext>
            </a:extLst>
          </p:cNvPr>
          <p:cNvSpPr txBox="1"/>
          <p:nvPr/>
        </p:nvSpPr>
        <p:spPr>
          <a:xfrm>
            <a:off x="1301133" y="2942622"/>
            <a:ext cx="5562844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Secretaria de Relações Institucionais/</a:t>
            </a:r>
            <a:r>
              <a:rPr lang="pt-BR" sz="125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Segov</a:t>
            </a: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Articulação política com o Congresso, entes federativos e sociedade civil.</a:t>
            </a:r>
            <a:endParaRPr sz="350" dirty="0"/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06768CC2-28CB-A4CB-AEAB-C6909D652448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" name="Google Shape;121;p14">
            <a:extLst>
              <a:ext uri="{FF2B5EF4-FFF2-40B4-BE49-F238E27FC236}">
                <a16:creationId xmlns:a16="http://schemas.microsoft.com/office/drawing/2014/main" id="{032394CA-9D7A-A6EA-B2A4-8ADEC81C3CAA}"/>
              </a:ext>
            </a:extLst>
          </p:cNvPr>
          <p:cNvSpPr txBox="1"/>
          <p:nvPr/>
        </p:nvSpPr>
        <p:spPr>
          <a:xfrm>
            <a:off x="883627" y="1909319"/>
            <a:ext cx="6877741" cy="2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lvl="0" indent="-171450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Órgãos Principais do </a:t>
            </a:r>
            <a:r>
              <a:rPr lang="pt-BR" sz="125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NdG</a:t>
            </a: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Brasileiro:</a:t>
            </a:r>
            <a:endParaRPr sz="350" dirty="0"/>
          </a:p>
        </p:txBody>
      </p:sp>
    </p:spTree>
    <p:extLst>
      <p:ext uri="{BB962C8B-B14F-4D97-AF65-F5344CB8AC3E}">
        <p14:creationId xmlns:p14="http://schemas.microsoft.com/office/powerpoint/2010/main" val="268129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885B0FC-B6B0-6AC6-E75E-09B57B869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00F04E7F-5CA2-E282-245F-6C37A13F3841}"/>
              </a:ext>
            </a:extLst>
          </p:cNvPr>
          <p:cNvSpPr/>
          <p:nvPr/>
        </p:nvSpPr>
        <p:spPr>
          <a:xfrm>
            <a:off x="0" y="-5700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 dirty="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7E9D15E9-89B2-9AE8-6C05-F0E9AEEB8FD5}"/>
              </a:ext>
            </a:extLst>
          </p:cNvPr>
          <p:cNvSpPr/>
          <p:nvPr/>
        </p:nvSpPr>
        <p:spPr>
          <a:xfrm>
            <a:off x="-85213" y="204222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792AFFDF-08D5-7028-668A-5B369EBACD16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619E94B4-A736-CC95-B78A-5127467DA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0B5A942B-0EFC-7435-83CE-C63419D23EC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91DCE9F4-3E48-D78E-DA61-49C5A0EF7E6C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Funções principais do Núcleo do Governo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D2053464-B822-FF2F-E53C-0C15A1F1550A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F149AB-3F9A-7750-3727-1CAD161613A1}"/>
              </a:ext>
            </a:extLst>
          </p:cNvPr>
          <p:cNvSpPr/>
          <p:nvPr/>
        </p:nvSpPr>
        <p:spPr>
          <a:xfrm>
            <a:off x="986616" y="806061"/>
            <a:ext cx="1552750" cy="5215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Coordenação política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3BA6CCD-248A-B08A-E186-5E507D19ECCF}"/>
              </a:ext>
            </a:extLst>
          </p:cNvPr>
          <p:cNvSpPr/>
          <p:nvPr/>
        </p:nvSpPr>
        <p:spPr>
          <a:xfrm>
            <a:off x="5095583" y="804407"/>
            <a:ext cx="2536141" cy="5215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Gerenciamento da política (</a:t>
            </a:r>
            <a:r>
              <a:rPr lang="pt-BR" sz="9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politics</a:t>
            </a:r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das políticas públicas.</a:t>
            </a:r>
            <a:endParaRPr lang="pt-BR" sz="350" dirty="0"/>
          </a:p>
        </p:txBody>
      </p:sp>
      <p:sp>
        <p:nvSpPr>
          <p:cNvPr id="6" name="Google Shape;111;p14">
            <a:extLst>
              <a:ext uri="{FF2B5EF4-FFF2-40B4-BE49-F238E27FC236}">
                <a16:creationId xmlns:a16="http://schemas.microsoft.com/office/drawing/2014/main" id="{F5CA88F0-2361-DB18-7974-220D1317D6DB}"/>
              </a:ext>
            </a:extLst>
          </p:cNvPr>
          <p:cNvSpPr/>
          <p:nvPr/>
        </p:nvSpPr>
        <p:spPr>
          <a:xfrm>
            <a:off x="3651327" y="980903"/>
            <a:ext cx="332293" cy="16858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6BC8FD-FE9F-3872-F54C-5569750E88AA}"/>
              </a:ext>
            </a:extLst>
          </p:cNvPr>
          <p:cNvSpPr/>
          <p:nvPr/>
        </p:nvSpPr>
        <p:spPr>
          <a:xfrm>
            <a:off x="986616" y="1503125"/>
            <a:ext cx="1552750" cy="5215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Coordenação das políticas públicas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D49F30-2A45-F9CE-1EE4-D7FE5887938A}"/>
              </a:ext>
            </a:extLst>
          </p:cNvPr>
          <p:cNvSpPr/>
          <p:nvPr/>
        </p:nvSpPr>
        <p:spPr>
          <a:xfrm>
            <a:off x="5095583" y="1501471"/>
            <a:ext cx="2536141" cy="4975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Liderança interministerial em temas transversal e coordenação governamental dos objetivos prioritários.</a:t>
            </a:r>
          </a:p>
        </p:txBody>
      </p:sp>
      <p:sp>
        <p:nvSpPr>
          <p:cNvPr id="9" name="Google Shape;111;p14">
            <a:extLst>
              <a:ext uri="{FF2B5EF4-FFF2-40B4-BE49-F238E27FC236}">
                <a16:creationId xmlns:a16="http://schemas.microsoft.com/office/drawing/2014/main" id="{6ED1A37A-200B-E102-0A72-68CADFDA6DC2}"/>
              </a:ext>
            </a:extLst>
          </p:cNvPr>
          <p:cNvSpPr/>
          <p:nvPr/>
        </p:nvSpPr>
        <p:spPr>
          <a:xfrm>
            <a:off x="3651327" y="1677968"/>
            <a:ext cx="332293" cy="16858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8000542-F473-9A1B-2C7D-864EFAAC4436}"/>
              </a:ext>
            </a:extLst>
          </p:cNvPr>
          <p:cNvSpPr/>
          <p:nvPr/>
        </p:nvSpPr>
        <p:spPr>
          <a:xfrm>
            <a:off x="986616" y="2251839"/>
            <a:ext cx="1552750" cy="5215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Gestão estratégica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8444E90-C7A3-FF2C-264F-66166414A249}"/>
              </a:ext>
            </a:extLst>
          </p:cNvPr>
          <p:cNvSpPr/>
          <p:nvPr/>
        </p:nvSpPr>
        <p:spPr>
          <a:xfrm>
            <a:off x="5095583" y="2250185"/>
            <a:ext cx="2536141" cy="5215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Tradução da plataforma eleitoral em programas governamentais.</a:t>
            </a:r>
          </a:p>
        </p:txBody>
      </p:sp>
      <p:sp>
        <p:nvSpPr>
          <p:cNvPr id="12" name="Google Shape;111;p14">
            <a:extLst>
              <a:ext uri="{FF2B5EF4-FFF2-40B4-BE49-F238E27FC236}">
                <a16:creationId xmlns:a16="http://schemas.microsoft.com/office/drawing/2014/main" id="{5BF58E12-21F6-4A87-F495-68083B7C5BFE}"/>
              </a:ext>
            </a:extLst>
          </p:cNvPr>
          <p:cNvSpPr/>
          <p:nvPr/>
        </p:nvSpPr>
        <p:spPr>
          <a:xfrm>
            <a:off x="3651327" y="2426682"/>
            <a:ext cx="332293" cy="16858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45CF01-1718-7322-33ED-1736017DE800}"/>
              </a:ext>
            </a:extLst>
          </p:cNvPr>
          <p:cNvSpPr/>
          <p:nvPr/>
        </p:nvSpPr>
        <p:spPr>
          <a:xfrm>
            <a:off x="986616" y="3024626"/>
            <a:ext cx="1552750" cy="5215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Monitoramento do desempenho</a:t>
            </a:r>
            <a:endParaRPr lang="pt-BR" sz="35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67BF877-6B5B-AA11-DE01-0E3CDEE48BA6}"/>
              </a:ext>
            </a:extLst>
          </p:cNvPr>
          <p:cNvSpPr/>
          <p:nvPr/>
        </p:nvSpPr>
        <p:spPr>
          <a:xfrm>
            <a:off x="5095583" y="3022972"/>
            <a:ext cx="2536141" cy="5215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Acompanhamento das prioridades e intervenções para promover melhorias e desatar obstáculos.</a:t>
            </a:r>
          </a:p>
        </p:txBody>
      </p:sp>
      <p:sp>
        <p:nvSpPr>
          <p:cNvPr id="15" name="Google Shape;111;p14">
            <a:extLst>
              <a:ext uri="{FF2B5EF4-FFF2-40B4-BE49-F238E27FC236}">
                <a16:creationId xmlns:a16="http://schemas.microsoft.com/office/drawing/2014/main" id="{D3135CA2-7083-40CF-1058-9421E50F4E2B}"/>
              </a:ext>
            </a:extLst>
          </p:cNvPr>
          <p:cNvSpPr/>
          <p:nvPr/>
        </p:nvSpPr>
        <p:spPr>
          <a:xfrm>
            <a:off x="3651327" y="3199468"/>
            <a:ext cx="332293" cy="16858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3A2348A-C6D3-186B-B5CF-89BCE9F6AB81}"/>
              </a:ext>
            </a:extLst>
          </p:cNvPr>
          <p:cNvSpPr/>
          <p:nvPr/>
        </p:nvSpPr>
        <p:spPr>
          <a:xfrm>
            <a:off x="986616" y="3713120"/>
            <a:ext cx="1552750" cy="5215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Comunicação e </a:t>
            </a:r>
            <a:r>
              <a:rPr lang="pt-BR" sz="9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accontability</a:t>
            </a:r>
            <a:endParaRPr lang="pt-BR" sz="350" i="1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A7D44C5-0F93-ED39-0C3D-A7BD0B3CC4B1}"/>
              </a:ext>
            </a:extLst>
          </p:cNvPr>
          <p:cNvSpPr/>
          <p:nvPr/>
        </p:nvSpPr>
        <p:spPr>
          <a:xfrm>
            <a:off x="5095583" y="3711466"/>
            <a:ext cx="2536141" cy="5215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Produção da narrativa corrente sobre as ações e resultados do governo sendo representativo ao público.</a:t>
            </a:r>
            <a:endParaRPr lang="pt-BR" sz="350" dirty="0"/>
          </a:p>
        </p:txBody>
      </p:sp>
      <p:sp>
        <p:nvSpPr>
          <p:cNvPr id="18" name="Google Shape;111;p14">
            <a:extLst>
              <a:ext uri="{FF2B5EF4-FFF2-40B4-BE49-F238E27FC236}">
                <a16:creationId xmlns:a16="http://schemas.microsoft.com/office/drawing/2014/main" id="{ACB434BD-D2F9-7992-3DEA-2C222C58D09F}"/>
              </a:ext>
            </a:extLst>
          </p:cNvPr>
          <p:cNvSpPr/>
          <p:nvPr/>
        </p:nvSpPr>
        <p:spPr>
          <a:xfrm>
            <a:off x="3651327" y="3887962"/>
            <a:ext cx="332293" cy="16858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8D70066-63E2-C2C2-7ADE-5566F0EF8CAB}"/>
              </a:ext>
            </a:extLst>
          </p:cNvPr>
          <p:cNvSpPr txBox="1"/>
          <p:nvPr/>
        </p:nvSpPr>
        <p:spPr>
          <a:xfrm>
            <a:off x="5095583" y="4399960"/>
            <a:ext cx="4646734" cy="1461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50" dirty="0"/>
              <a:t>Fonte: Alessandro, </a:t>
            </a:r>
            <a:r>
              <a:rPr lang="pt-BR" sz="350" dirty="0" err="1"/>
              <a:t>Lafuente</a:t>
            </a:r>
            <a:r>
              <a:rPr lang="pt-BR" sz="350" dirty="0"/>
              <a:t> e </a:t>
            </a:r>
            <a:r>
              <a:rPr lang="pt-BR" sz="350" dirty="0" err="1"/>
              <a:t>Santiso</a:t>
            </a:r>
            <a:r>
              <a:rPr lang="pt-BR" sz="350" dirty="0"/>
              <a:t> (2013a); Elaboração do autor</a:t>
            </a:r>
          </a:p>
        </p:txBody>
      </p:sp>
    </p:spTree>
    <p:extLst>
      <p:ext uri="{BB962C8B-B14F-4D97-AF65-F5344CB8AC3E}">
        <p14:creationId xmlns:p14="http://schemas.microsoft.com/office/powerpoint/2010/main" val="3537636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842E784-A3C8-809B-2B0B-D1051040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B4AEB4AB-3FD7-7FC9-6042-C9925E16344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04DFFCE0-72D0-C68F-B135-56CD518EC8CD}"/>
              </a:ext>
            </a:extLst>
          </p:cNvPr>
          <p:cNvSpPr/>
          <p:nvPr/>
        </p:nvSpPr>
        <p:spPr>
          <a:xfrm>
            <a:off x="-111590" y="195430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1" name="Google Shape;111;p14">
            <a:extLst>
              <a:ext uri="{FF2B5EF4-FFF2-40B4-BE49-F238E27FC236}">
                <a16:creationId xmlns:a16="http://schemas.microsoft.com/office/drawing/2014/main" id="{57500FE0-C94E-0BF5-08A3-632766CF249A}"/>
              </a:ext>
            </a:extLst>
          </p:cNvPr>
          <p:cNvSpPr/>
          <p:nvPr/>
        </p:nvSpPr>
        <p:spPr>
          <a:xfrm>
            <a:off x="893433" y="1623814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2" name="Google Shape;112;p14">
            <a:extLst>
              <a:ext uri="{FF2B5EF4-FFF2-40B4-BE49-F238E27FC236}">
                <a16:creationId xmlns:a16="http://schemas.microsoft.com/office/drawing/2014/main" id="{448295AC-5896-6775-E2AA-AD9E1866BB9F}"/>
              </a:ext>
            </a:extLst>
          </p:cNvPr>
          <p:cNvSpPr/>
          <p:nvPr/>
        </p:nvSpPr>
        <p:spPr>
          <a:xfrm>
            <a:off x="891643" y="2378319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3721ABA4-0DFB-3D99-2C41-A408E003AA84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50321366-F6C7-5B19-99FE-30C16671BE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467ED283-07F3-6E5F-BCE5-92F17CB0335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25DE0D49-52B4-489E-75A7-CF629773A234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A Variável "Tipologia de Núcleo de Governo"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1" name="Google Shape;121;p14">
            <a:extLst>
              <a:ext uri="{FF2B5EF4-FFF2-40B4-BE49-F238E27FC236}">
                <a16:creationId xmlns:a16="http://schemas.microsoft.com/office/drawing/2014/main" id="{D0AE42FB-FC6C-5C0F-5F3E-41044C8BC317}"/>
              </a:ext>
            </a:extLst>
          </p:cNvPr>
          <p:cNvSpPr txBox="1"/>
          <p:nvPr/>
        </p:nvSpPr>
        <p:spPr>
          <a:xfrm>
            <a:off x="874835" y="1031030"/>
            <a:ext cx="6877741" cy="2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pesquisa constrói uma variável única combinando duas características:</a:t>
            </a:r>
            <a:endParaRPr sz="350" dirty="0"/>
          </a:p>
        </p:txBody>
      </p:sp>
      <p:sp>
        <p:nvSpPr>
          <p:cNvPr id="122" name="Google Shape;122;p14">
            <a:extLst>
              <a:ext uri="{FF2B5EF4-FFF2-40B4-BE49-F238E27FC236}">
                <a16:creationId xmlns:a16="http://schemas.microsoft.com/office/drawing/2014/main" id="{D986CD75-501B-754D-D4C1-3AACEFAEF9F5}"/>
              </a:ext>
            </a:extLst>
          </p:cNvPr>
          <p:cNvSpPr txBox="1"/>
          <p:nvPr/>
        </p:nvSpPr>
        <p:spPr>
          <a:xfrm>
            <a:off x="1281521" y="1647816"/>
            <a:ext cx="5638025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Tamanho do Centro Presidencial: Quantidade de órgãos ligados diretamente à Presidência.</a:t>
            </a:r>
            <a:endParaRPr sz="350" dirty="0"/>
          </a:p>
        </p:txBody>
      </p:sp>
      <p:sp>
        <p:nvSpPr>
          <p:cNvPr id="123" name="Google Shape;123;p14">
            <a:extLst>
              <a:ext uri="{FF2B5EF4-FFF2-40B4-BE49-F238E27FC236}">
                <a16:creationId xmlns:a16="http://schemas.microsoft.com/office/drawing/2014/main" id="{E9E8D765-7201-78E3-223B-AA322D4C41A0}"/>
              </a:ext>
            </a:extLst>
          </p:cNvPr>
          <p:cNvSpPr txBox="1"/>
          <p:nvPr/>
        </p:nvSpPr>
        <p:spPr>
          <a:xfrm>
            <a:off x="1298330" y="2378319"/>
            <a:ext cx="5397048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Estilos de Gestão: Forma de atuação do presidente (Competitivo, Colegiado ou Hierárquico).</a:t>
            </a:r>
            <a:endParaRPr sz="350" dirty="0"/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5ACDEF7C-C185-D488-109D-DBAEC9133594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" name="Google Shape;121;p14">
            <a:extLst>
              <a:ext uri="{FF2B5EF4-FFF2-40B4-BE49-F238E27FC236}">
                <a16:creationId xmlns:a16="http://schemas.microsoft.com/office/drawing/2014/main" id="{C52AC776-1990-2FD8-A74D-D75DABF37DEC}"/>
              </a:ext>
            </a:extLst>
          </p:cNvPr>
          <p:cNvSpPr txBox="1"/>
          <p:nvPr/>
        </p:nvSpPr>
        <p:spPr>
          <a:xfrm>
            <a:off x="874835" y="3225874"/>
            <a:ext cx="6877741" cy="9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O Dilema (</a:t>
            </a:r>
            <a:r>
              <a:rPr lang="pt-BR" sz="1250" b="1" i="1" dirty="0">
                <a:latin typeface="Arimo"/>
                <a:ea typeface="Arimo"/>
                <a:cs typeface="Arimo"/>
                <a:sym typeface="Arimo"/>
              </a:rPr>
              <a:t>Trade-off</a:t>
            </a: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) do Tamanho: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Expansão: Aumenta o controle e a centralização, mas eleva custos de gestão e pode limitar a autonomia dos aliados.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Retração: Menor custo, mas risco de menor coordenação.</a:t>
            </a:r>
          </a:p>
        </p:txBody>
      </p:sp>
    </p:spTree>
    <p:extLst>
      <p:ext uri="{BB962C8B-B14F-4D97-AF65-F5344CB8AC3E}">
        <p14:creationId xmlns:p14="http://schemas.microsoft.com/office/powerpoint/2010/main" val="264521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6B03BC0-2389-A44F-B9C5-7C7A90D1C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A4B420B9-9C91-DDAB-6E43-3B6B56B14A2B}"/>
              </a:ext>
            </a:extLst>
          </p:cNvPr>
          <p:cNvSpPr/>
          <p:nvPr/>
        </p:nvSpPr>
        <p:spPr>
          <a:xfrm>
            <a:off x="-85213" y="204222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F86B87A2-2F08-B718-1E89-A703267BF48D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B41BDCCD-D17F-E384-CF5C-794DCF83E4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DC459544-0168-5392-3272-E761B24481ED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4C160DA7-77BB-D46F-5215-CFF8E4E2AFBB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A Variável "Tipologia de Núcleo de Governo"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2DC39660-16DC-AD4E-8490-B49EBF59C204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A17DA64-FACE-8B0D-DA22-6EA62B63B420}"/>
              </a:ext>
            </a:extLst>
          </p:cNvPr>
          <p:cNvSpPr txBox="1"/>
          <p:nvPr/>
        </p:nvSpPr>
        <p:spPr>
          <a:xfrm>
            <a:off x="5095583" y="4399960"/>
            <a:ext cx="4646734" cy="1461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50" dirty="0"/>
              <a:t>Fonte: Elaboração do autor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CCAEC1E2-1895-33D9-A07A-2CE3DDA2A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54" y="1073476"/>
            <a:ext cx="3814062" cy="32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B55E1BE-2D74-1F89-EB51-08238E443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1E64F97E-A1D5-25C9-961B-4C8DE4FCCDFD}"/>
              </a:ext>
            </a:extLst>
          </p:cNvPr>
          <p:cNvSpPr/>
          <p:nvPr/>
        </p:nvSpPr>
        <p:spPr>
          <a:xfrm>
            <a:off x="0" y="-19435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 dirty="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64925D99-51EF-5863-8A8D-53B30D993B9C}"/>
              </a:ext>
            </a:extLst>
          </p:cNvPr>
          <p:cNvSpPr/>
          <p:nvPr/>
        </p:nvSpPr>
        <p:spPr>
          <a:xfrm>
            <a:off x="-111590" y="195430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C80E757E-0CFD-F5EE-5B02-E443EA77D24C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34266104-E244-A9FD-EB9B-412676417B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BAC00433-2466-8A5C-3566-5E601E4E17A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EEFA774E-C347-FBB9-AFAE-9D3709ACB9AA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Estilos de Gestão no </a:t>
            </a:r>
            <a:r>
              <a:rPr lang="pt-BR" sz="1500" b="1" dirty="0" err="1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NdG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FE2975D1-2767-37E0-685A-F4559F17347E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" name="Google Shape;121;p14">
            <a:extLst>
              <a:ext uri="{FF2B5EF4-FFF2-40B4-BE49-F238E27FC236}">
                <a16:creationId xmlns:a16="http://schemas.microsoft.com/office/drawing/2014/main" id="{149B6E6D-1FE8-B0D8-75A4-955C593F9B13}"/>
              </a:ext>
            </a:extLst>
          </p:cNvPr>
          <p:cNvSpPr txBox="1"/>
          <p:nvPr/>
        </p:nvSpPr>
        <p:spPr>
          <a:xfrm>
            <a:off x="1286628" y="1351904"/>
            <a:ext cx="6877741" cy="69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Competitivo: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Linhas de responsabilidade ambíguas e sobreposição de jurisdições.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O presidente atua como árbitro e estimula rivalidade para maximizar informações.</a:t>
            </a:r>
          </a:p>
        </p:txBody>
      </p:sp>
      <p:sp>
        <p:nvSpPr>
          <p:cNvPr id="3" name="Google Shape;121;p14">
            <a:extLst>
              <a:ext uri="{FF2B5EF4-FFF2-40B4-BE49-F238E27FC236}">
                <a16:creationId xmlns:a16="http://schemas.microsoft.com/office/drawing/2014/main" id="{37E26505-B594-9E67-CCD4-660FB5E138A6}"/>
              </a:ext>
            </a:extLst>
          </p:cNvPr>
          <p:cNvSpPr txBox="1"/>
          <p:nvPr/>
        </p:nvSpPr>
        <p:spPr>
          <a:xfrm>
            <a:off x="1286626" y="3380264"/>
            <a:ext cx="6877741" cy="69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Hierárquico (Formal):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Racionalização do processo decisório com procedimentos claros.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Cadeia de comando piramidal e controle centralizado do fluxo de informação.</a:t>
            </a:r>
          </a:p>
        </p:txBody>
      </p:sp>
      <p:sp>
        <p:nvSpPr>
          <p:cNvPr id="4" name="Google Shape;121;p14">
            <a:extLst>
              <a:ext uri="{FF2B5EF4-FFF2-40B4-BE49-F238E27FC236}">
                <a16:creationId xmlns:a16="http://schemas.microsoft.com/office/drawing/2014/main" id="{CD4835B6-4FAE-CA86-E92C-12600D5F4118}"/>
              </a:ext>
            </a:extLst>
          </p:cNvPr>
          <p:cNvSpPr txBox="1"/>
          <p:nvPr/>
        </p:nvSpPr>
        <p:spPr>
          <a:xfrm>
            <a:off x="1286627" y="2251682"/>
            <a:ext cx="687774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Colegiado: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Troca harmoniosa de ideias e busca por consenso.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Presidente como facilitador; foco na colaboração e responsabilidade compartilhada.</a:t>
            </a:r>
          </a:p>
        </p:txBody>
      </p:sp>
      <p:sp>
        <p:nvSpPr>
          <p:cNvPr id="6" name="Google Shape;111;p14">
            <a:extLst>
              <a:ext uri="{FF2B5EF4-FFF2-40B4-BE49-F238E27FC236}">
                <a16:creationId xmlns:a16="http://schemas.microsoft.com/office/drawing/2014/main" id="{C7FFAA4B-1398-BDB5-EB61-E2850B84FE0F}"/>
              </a:ext>
            </a:extLst>
          </p:cNvPr>
          <p:cNvSpPr/>
          <p:nvPr/>
        </p:nvSpPr>
        <p:spPr>
          <a:xfrm>
            <a:off x="866043" y="1351904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5EE87AF3-5810-3DC8-AD1D-94B11A0F7524}"/>
              </a:ext>
            </a:extLst>
          </p:cNvPr>
          <p:cNvSpPr/>
          <p:nvPr/>
        </p:nvSpPr>
        <p:spPr>
          <a:xfrm>
            <a:off x="883090" y="2228089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8" name="Google Shape;111;p14">
            <a:extLst>
              <a:ext uri="{FF2B5EF4-FFF2-40B4-BE49-F238E27FC236}">
                <a16:creationId xmlns:a16="http://schemas.microsoft.com/office/drawing/2014/main" id="{DB14B5B4-E3AF-F1CD-6368-1AE1FED2B83C}"/>
              </a:ext>
            </a:extLst>
          </p:cNvPr>
          <p:cNvSpPr/>
          <p:nvPr/>
        </p:nvSpPr>
        <p:spPr>
          <a:xfrm>
            <a:off x="896816" y="3365023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</p:spTree>
    <p:extLst>
      <p:ext uri="{BB962C8B-B14F-4D97-AF65-F5344CB8AC3E}">
        <p14:creationId xmlns:p14="http://schemas.microsoft.com/office/powerpoint/2010/main" val="1987058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5244BAD-1C23-1874-F9DE-95402E5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6C0E6FB0-996C-F6B6-F43A-90BDEDEF907B}"/>
              </a:ext>
            </a:extLst>
          </p:cNvPr>
          <p:cNvSpPr/>
          <p:nvPr/>
        </p:nvSpPr>
        <p:spPr>
          <a:xfrm>
            <a:off x="0" y="225088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 dirty="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0FC05B59-698A-EA5C-FB70-99377BEE0662}"/>
              </a:ext>
            </a:extLst>
          </p:cNvPr>
          <p:cNvSpPr/>
          <p:nvPr/>
        </p:nvSpPr>
        <p:spPr>
          <a:xfrm>
            <a:off x="-111590" y="195430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3FB018B2-407D-69FC-88F1-12E8FD95F90A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01F65392-A956-A923-02F5-4C33076B88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5B0DFB0E-6A41-34DB-52E1-DE20E34882B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F22F3F2D-76EA-982D-F567-78A4E0DFA355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Hipóteses da Pesquisa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E2AE40F0-9CEC-53DD-E91E-9136A0676E75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" name="Google Shape;121;p14">
            <a:extLst>
              <a:ext uri="{FF2B5EF4-FFF2-40B4-BE49-F238E27FC236}">
                <a16:creationId xmlns:a16="http://schemas.microsoft.com/office/drawing/2014/main" id="{5E3E1EF2-4739-BF48-5A29-FEA5E19A51B4}"/>
              </a:ext>
            </a:extLst>
          </p:cNvPr>
          <p:cNvSpPr txBox="1"/>
          <p:nvPr/>
        </p:nvSpPr>
        <p:spPr>
          <a:xfrm>
            <a:off x="1416637" y="1421474"/>
            <a:ext cx="6877741" cy="69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H1: Apoio na Câmara dos Deputados.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Espera-se maior apoio com </a:t>
            </a:r>
            <a:r>
              <a:rPr lang="pt-BR" sz="1250" b="1" dirty="0" err="1">
                <a:latin typeface="Arimo"/>
                <a:ea typeface="Arimo"/>
                <a:cs typeface="Arimo"/>
                <a:sym typeface="Arimo"/>
              </a:rPr>
              <a:t>NdG</a:t>
            </a: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 pequeno e gestão competitiva ou colegiada.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Espera-se menor apoio com gestão hierárquica.</a:t>
            </a:r>
          </a:p>
        </p:txBody>
      </p:sp>
      <p:sp>
        <p:nvSpPr>
          <p:cNvPr id="3" name="Google Shape;121;p14">
            <a:extLst>
              <a:ext uri="{FF2B5EF4-FFF2-40B4-BE49-F238E27FC236}">
                <a16:creationId xmlns:a16="http://schemas.microsoft.com/office/drawing/2014/main" id="{0EFCC7F2-2DEE-465A-CD0F-7F9D23B84052}"/>
              </a:ext>
            </a:extLst>
          </p:cNvPr>
          <p:cNvSpPr txBox="1"/>
          <p:nvPr/>
        </p:nvSpPr>
        <p:spPr>
          <a:xfrm>
            <a:off x="1416636" y="3469462"/>
            <a:ext cx="6877741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Premissa: centros menores e estilos menos centralizadores facilitam a negociação política e reduzem custos de transação.</a:t>
            </a:r>
          </a:p>
        </p:txBody>
      </p:sp>
      <p:sp>
        <p:nvSpPr>
          <p:cNvPr id="4" name="Google Shape;121;p14">
            <a:extLst>
              <a:ext uri="{FF2B5EF4-FFF2-40B4-BE49-F238E27FC236}">
                <a16:creationId xmlns:a16="http://schemas.microsoft.com/office/drawing/2014/main" id="{238F9C03-A7F6-6DB3-43E5-52CBD4F7962E}"/>
              </a:ext>
            </a:extLst>
          </p:cNvPr>
          <p:cNvSpPr txBox="1"/>
          <p:nvPr/>
        </p:nvSpPr>
        <p:spPr>
          <a:xfrm>
            <a:off x="1450731" y="2370953"/>
            <a:ext cx="687774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H2: Coalescência Governamental.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Gestões descentralizadas (competitivas/colegiadas) tendem a gerar maior coalescência.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Gestão hierárquica tende a reduzir a coalescência.</a:t>
            </a:r>
          </a:p>
        </p:txBody>
      </p:sp>
      <p:sp>
        <p:nvSpPr>
          <p:cNvPr id="6" name="Google Shape;111;p14">
            <a:extLst>
              <a:ext uri="{FF2B5EF4-FFF2-40B4-BE49-F238E27FC236}">
                <a16:creationId xmlns:a16="http://schemas.microsoft.com/office/drawing/2014/main" id="{D4F12C00-B8F7-FCC0-022D-1A6B651F921E}"/>
              </a:ext>
            </a:extLst>
          </p:cNvPr>
          <p:cNvSpPr/>
          <p:nvPr/>
        </p:nvSpPr>
        <p:spPr>
          <a:xfrm>
            <a:off x="862401" y="1421474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110D815E-53BC-1E72-24AE-00CAAFE915DC}"/>
              </a:ext>
            </a:extLst>
          </p:cNvPr>
          <p:cNvSpPr/>
          <p:nvPr/>
        </p:nvSpPr>
        <p:spPr>
          <a:xfrm>
            <a:off x="862401" y="2354813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8" name="Google Shape;111;p14">
            <a:extLst>
              <a:ext uri="{FF2B5EF4-FFF2-40B4-BE49-F238E27FC236}">
                <a16:creationId xmlns:a16="http://schemas.microsoft.com/office/drawing/2014/main" id="{78149564-CD45-523D-6AD9-727BF994DF80}"/>
              </a:ext>
            </a:extLst>
          </p:cNvPr>
          <p:cNvSpPr/>
          <p:nvPr/>
        </p:nvSpPr>
        <p:spPr>
          <a:xfrm>
            <a:off x="862401" y="3469462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 dirty="0"/>
          </a:p>
        </p:txBody>
      </p:sp>
    </p:spTree>
    <p:extLst>
      <p:ext uri="{BB962C8B-B14F-4D97-AF65-F5344CB8AC3E}">
        <p14:creationId xmlns:p14="http://schemas.microsoft.com/office/powerpoint/2010/main" val="234773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41CEDDB-3EEC-A0DB-9BD7-4D7C285F6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9272BBF8-BDCE-904A-427F-ECAF986D9020}"/>
              </a:ext>
            </a:extLst>
          </p:cNvPr>
          <p:cNvSpPr/>
          <p:nvPr/>
        </p:nvSpPr>
        <p:spPr>
          <a:xfrm>
            <a:off x="-85213" y="204222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AB8C623D-28C7-5F46-7148-6F7BB086727D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BB5A0465-3E80-A58C-CE82-E74D94B0E6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1E4FA9F3-EF6F-6350-8DDC-EDE947B686F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C1172B14-5C6B-913C-64D9-7E7B6771E113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Hipóteses da Pesquisa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187FA6FC-DDD8-757C-FE35-EF7A480210DB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30AE04-188C-8514-F742-86EDEF6288F2}"/>
              </a:ext>
            </a:extLst>
          </p:cNvPr>
          <p:cNvSpPr txBox="1"/>
          <p:nvPr/>
        </p:nvSpPr>
        <p:spPr>
          <a:xfrm>
            <a:off x="5095583" y="4399960"/>
            <a:ext cx="4646734" cy="1461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50" dirty="0"/>
              <a:t>Fonte: Elaboração do autor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8E45B664-455F-520B-CD45-4674CE3C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54" y="1073476"/>
            <a:ext cx="3814062" cy="32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BF2FAD6-F2A8-02E4-D6CD-024BCD04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6F35A159-2CE5-D477-E281-CAF1D4CC313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3239D214-772D-12C7-F58C-AEBB127E6EE9}"/>
              </a:ext>
            </a:extLst>
          </p:cNvPr>
          <p:cNvSpPr/>
          <p:nvPr/>
        </p:nvSpPr>
        <p:spPr>
          <a:xfrm>
            <a:off x="-111590" y="195430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1" name="Google Shape;111;p14">
            <a:extLst>
              <a:ext uri="{FF2B5EF4-FFF2-40B4-BE49-F238E27FC236}">
                <a16:creationId xmlns:a16="http://schemas.microsoft.com/office/drawing/2014/main" id="{97289821-0D7B-DA47-DB15-8DA9E51000A5}"/>
              </a:ext>
            </a:extLst>
          </p:cNvPr>
          <p:cNvSpPr/>
          <p:nvPr/>
        </p:nvSpPr>
        <p:spPr>
          <a:xfrm>
            <a:off x="929378" y="1614762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2" name="Google Shape;112;p14">
            <a:extLst>
              <a:ext uri="{FF2B5EF4-FFF2-40B4-BE49-F238E27FC236}">
                <a16:creationId xmlns:a16="http://schemas.microsoft.com/office/drawing/2014/main" id="{606570A2-AF1D-9146-3B09-889E1F8A327B}"/>
              </a:ext>
            </a:extLst>
          </p:cNvPr>
          <p:cNvSpPr/>
          <p:nvPr/>
        </p:nvSpPr>
        <p:spPr>
          <a:xfrm>
            <a:off x="927588" y="2346817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DF269ABF-8CAF-B0EF-AD84-D1FE07AD9CC9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61895B48-9CC0-5D11-E4CF-6B55C86837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942A113C-968F-0901-8A1E-24F7A72BF10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0684AD45-7E5B-E8EA-A0CC-6E12C71F1150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Desenho de Pesquisa (Metodologia)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1" name="Google Shape;121;p14">
            <a:extLst>
              <a:ext uri="{FF2B5EF4-FFF2-40B4-BE49-F238E27FC236}">
                <a16:creationId xmlns:a16="http://schemas.microsoft.com/office/drawing/2014/main" id="{FD8B0A24-63E5-BE87-0A4D-0FFD47AA6E45}"/>
              </a:ext>
            </a:extLst>
          </p:cNvPr>
          <p:cNvSpPr txBox="1"/>
          <p:nvPr/>
        </p:nvSpPr>
        <p:spPr>
          <a:xfrm>
            <a:off x="944397" y="1080360"/>
            <a:ext cx="6877741" cy="2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pesquisa constrói uma variável única combinando duas características:</a:t>
            </a:r>
            <a:endParaRPr sz="350" dirty="0"/>
          </a:p>
        </p:txBody>
      </p:sp>
      <p:sp>
        <p:nvSpPr>
          <p:cNvPr id="122" name="Google Shape;122;p14">
            <a:extLst>
              <a:ext uri="{FF2B5EF4-FFF2-40B4-BE49-F238E27FC236}">
                <a16:creationId xmlns:a16="http://schemas.microsoft.com/office/drawing/2014/main" id="{8ACDC854-D38A-85D0-46A8-7A6972646DDB}"/>
              </a:ext>
            </a:extLst>
          </p:cNvPr>
          <p:cNvSpPr txBox="1"/>
          <p:nvPr/>
        </p:nvSpPr>
        <p:spPr>
          <a:xfrm>
            <a:off x="1317466" y="1638765"/>
            <a:ext cx="56380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Método: Estudo de caso das unidades da Presidência da República (1995-2020).</a:t>
            </a:r>
            <a:endParaRPr sz="350" dirty="0"/>
          </a:p>
        </p:txBody>
      </p:sp>
      <p:sp>
        <p:nvSpPr>
          <p:cNvPr id="123" name="Google Shape;123;p14">
            <a:extLst>
              <a:ext uri="{FF2B5EF4-FFF2-40B4-BE49-F238E27FC236}">
                <a16:creationId xmlns:a16="http://schemas.microsoft.com/office/drawing/2014/main" id="{CBFA83D9-0638-AEB1-3D8B-EA5D859042A8}"/>
              </a:ext>
            </a:extLst>
          </p:cNvPr>
          <p:cNvSpPr txBox="1"/>
          <p:nvPr/>
        </p:nvSpPr>
        <p:spPr>
          <a:xfrm>
            <a:off x="1334274" y="2369268"/>
            <a:ext cx="5849817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Abordagem: Análise quantitativa (regressão beta e inferência bayesiana) combinada com análise histórica.</a:t>
            </a:r>
            <a:endParaRPr sz="350" dirty="0"/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8C6E13E6-2972-3792-4465-C87180F3BC31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" name="Google Shape;121;p14">
            <a:extLst>
              <a:ext uri="{FF2B5EF4-FFF2-40B4-BE49-F238E27FC236}">
                <a16:creationId xmlns:a16="http://schemas.microsoft.com/office/drawing/2014/main" id="{B7D172E6-BB99-A98F-09EB-E558896334BD}"/>
              </a:ext>
            </a:extLst>
          </p:cNvPr>
          <p:cNvSpPr txBox="1"/>
          <p:nvPr/>
        </p:nvSpPr>
        <p:spPr>
          <a:xfrm>
            <a:off x="1317466" y="3099771"/>
            <a:ext cx="6877741" cy="69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O Variáveis do Modelo: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Dependente: Taxa de Sucesso do Executivo e Índice de Coalescência.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Independentes: Tamanho do Centro e Estilo de Gestão.</a:t>
            </a:r>
          </a:p>
        </p:txBody>
      </p:sp>
      <p:sp>
        <p:nvSpPr>
          <p:cNvPr id="3" name="Google Shape;112;p14">
            <a:extLst>
              <a:ext uri="{FF2B5EF4-FFF2-40B4-BE49-F238E27FC236}">
                <a16:creationId xmlns:a16="http://schemas.microsoft.com/office/drawing/2014/main" id="{5EDF41DA-2DA7-07CA-6FDA-EFA498274DA3}"/>
              </a:ext>
            </a:extLst>
          </p:cNvPr>
          <p:cNvSpPr/>
          <p:nvPr/>
        </p:nvSpPr>
        <p:spPr>
          <a:xfrm>
            <a:off x="927588" y="3078871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4" name="Google Shape;112;p14">
            <a:extLst>
              <a:ext uri="{FF2B5EF4-FFF2-40B4-BE49-F238E27FC236}">
                <a16:creationId xmlns:a16="http://schemas.microsoft.com/office/drawing/2014/main" id="{B15C443E-0514-6CA1-B320-0286C863BD8F}"/>
              </a:ext>
            </a:extLst>
          </p:cNvPr>
          <p:cNvSpPr/>
          <p:nvPr/>
        </p:nvSpPr>
        <p:spPr>
          <a:xfrm>
            <a:off x="927588" y="3828046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5" name="Google Shape;123;p14">
            <a:extLst>
              <a:ext uri="{FF2B5EF4-FFF2-40B4-BE49-F238E27FC236}">
                <a16:creationId xmlns:a16="http://schemas.microsoft.com/office/drawing/2014/main" id="{5F5B8393-931A-87B4-3055-2D67F37616A7}"/>
              </a:ext>
            </a:extLst>
          </p:cNvPr>
          <p:cNvSpPr txBox="1"/>
          <p:nvPr/>
        </p:nvSpPr>
        <p:spPr>
          <a:xfrm>
            <a:off x="1334274" y="3830274"/>
            <a:ext cx="5849817" cy="2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Período: Governos FHC, Lula, Dilma, Temer e Bolsonaro.</a:t>
            </a:r>
            <a:endParaRPr sz="350" dirty="0"/>
          </a:p>
        </p:txBody>
      </p:sp>
    </p:spTree>
    <p:extLst>
      <p:ext uri="{BB962C8B-B14F-4D97-AF65-F5344CB8AC3E}">
        <p14:creationId xmlns:p14="http://schemas.microsoft.com/office/powerpoint/2010/main" val="276758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AEB6089-65B3-5C2B-0C20-0D391290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823C15BA-1788-CFBA-CB3D-FEFC9A9E3DC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 dirty="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7210324F-DB64-E62F-A213-15F071713D10}"/>
              </a:ext>
            </a:extLst>
          </p:cNvPr>
          <p:cNvSpPr/>
          <p:nvPr/>
        </p:nvSpPr>
        <p:spPr>
          <a:xfrm>
            <a:off x="-111590" y="195430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C9786894-FCC4-F7AF-34ED-C5F5629EA9B2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7C56AC85-13EA-0E16-1B79-77B5FAB84B5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7D25112E-ABE9-9907-7D42-5C2F3BD3DA4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30F7BA73-08AA-97E9-4F53-46C7EC9B3DC3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Análise dos Governos (FHC e Lula)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1FE79E11-8F86-D7D0-9440-D8F4C3E034F8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" name="Google Shape;121;p14">
            <a:extLst>
              <a:ext uri="{FF2B5EF4-FFF2-40B4-BE49-F238E27FC236}">
                <a16:creationId xmlns:a16="http://schemas.microsoft.com/office/drawing/2014/main" id="{1F55825F-91B5-DCE5-9980-D8CF828B6297}"/>
              </a:ext>
            </a:extLst>
          </p:cNvPr>
          <p:cNvSpPr txBox="1"/>
          <p:nvPr/>
        </p:nvSpPr>
        <p:spPr>
          <a:xfrm>
            <a:off x="1326561" y="1572268"/>
            <a:ext cx="6877741" cy="9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Governo FHC (1995-2002):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Estilo predominante: Competitivo (com traços hierárquicos na organização).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Tamanho estável (cerca de 7 membros).</a:t>
            </a:r>
          </a:p>
          <a:p>
            <a:pPr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Alta taxa de sucesso legislativo.</a:t>
            </a:r>
          </a:p>
        </p:txBody>
      </p:sp>
      <p:sp>
        <p:nvSpPr>
          <p:cNvPr id="4" name="Google Shape;121;p14">
            <a:extLst>
              <a:ext uri="{FF2B5EF4-FFF2-40B4-BE49-F238E27FC236}">
                <a16:creationId xmlns:a16="http://schemas.microsoft.com/office/drawing/2014/main" id="{E4326C79-8949-C3E7-B600-77D765FE42FD}"/>
              </a:ext>
            </a:extLst>
          </p:cNvPr>
          <p:cNvSpPr txBox="1"/>
          <p:nvPr/>
        </p:nvSpPr>
        <p:spPr>
          <a:xfrm>
            <a:off x="1326560" y="2923443"/>
            <a:ext cx="6877741" cy="9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Governo Lula (2003-2010):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Estilo predominante: Colegiado.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Expansão do centro presidencial (13 a 15 membros).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Foco em conselhos e articulação com movimentos sociais.</a:t>
            </a:r>
          </a:p>
        </p:txBody>
      </p:sp>
      <p:sp>
        <p:nvSpPr>
          <p:cNvPr id="6" name="Google Shape;111;p14">
            <a:extLst>
              <a:ext uri="{FF2B5EF4-FFF2-40B4-BE49-F238E27FC236}">
                <a16:creationId xmlns:a16="http://schemas.microsoft.com/office/drawing/2014/main" id="{15B6E478-51AA-EA39-2F66-C166B4310409}"/>
              </a:ext>
            </a:extLst>
          </p:cNvPr>
          <p:cNvSpPr/>
          <p:nvPr/>
        </p:nvSpPr>
        <p:spPr>
          <a:xfrm>
            <a:off x="923024" y="1545967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F4BC25C3-0D29-7D06-437F-0E6EA6F9C8F7}"/>
              </a:ext>
            </a:extLst>
          </p:cNvPr>
          <p:cNvSpPr/>
          <p:nvPr/>
        </p:nvSpPr>
        <p:spPr>
          <a:xfrm>
            <a:off x="938472" y="2923443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</p:spTree>
    <p:extLst>
      <p:ext uri="{BB962C8B-B14F-4D97-AF65-F5344CB8AC3E}">
        <p14:creationId xmlns:p14="http://schemas.microsoft.com/office/powerpoint/2010/main" val="2557010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EF0FF38-76C6-EB76-9834-FF60879C0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494F3931-5D6E-AEAA-57D2-1B6CA93186D9}"/>
              </a:ext>
            </a:extLst>
          </p:cNvPr>
          <p:cNvSpPr/>
          <p:nvPr/>
        </p:nvSpPr>
        <p:spPr>
          <a:xfrm>
            <a:off x="-60550" y="-19435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 dirty="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A03945BB-1183-C7D2-C9BF-28D2F54E4C5F}"/>
              </a:ext>
            </a:extLst>
          </p:cNvPr>
          <p:cNvSpPr/>
          <p:nvPr/>
        </p:nvSpPr>
        <p:spPr>
          <a:xfrm>
            <a:off x="-111590" y="195430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E22DE3C7-9BB8-2F2B-78BB-BBD7F961D70B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4104DC3C-2785-B705-C08F-1EAC419EAA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C0023974-0524-B2E2-1346-2687C4785BB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93F288FD-1A93-9AB3-FA58-C08936D39769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Análise dos Governos (Dilma, Temer e Bolsonaro)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4FF367BB-4954-57CE-0D5D-19989B63AAB9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" name="Google Shape;121;p14">
            <a:extLst>
              <a:ext uri="{FF2B5EF4-FFF2-40B4-BE49-F238E27FC236}">
                <a16:creationId xmlns:a16="http://schemas.microsoft.com/office/drawing/2014/main" id="{F9D9930F-0429-D45D-A2A1-7E4943763DD6}"/>
              </a:ext>
            </a:extLst>
          </p:cNvPr>
          <p:cNvSpPr txBox="1"/>
          <p:nvPr/>
        </p:nvSpPr>
        <p:spPr>
          <a:xfrm>
            <a:off x="1288071" y="1233324"/>
            <a:ext cx="6877741" cy="9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Governo Dilma (2011-2016):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Estilo: Hierárquico e centralizador.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Maior tamanho do centro (até 16 membros).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Queda na taxa de sucesso e dificuldades de articulação.</a:t>
            </a:r>
          </a:p>
        </p:txBody>
      </p:sp>
      <p:sp>
        <p:nvSpPr>
          <p:cNvPr id="3" name="Google Shape;121;p14">
            <a:extLst>
              <a:ext uri="{FF2B5EF4-FFF2-40B4-BE49-F238E27FC236}">
                <a16:creationId xmlns:a16="http://schemas.microsoft.com/office/drawing/2014/main" id="{661D9FF0-99A4-492F-6339-C5ACE3883EEE}"/>
              </a:ext>
            </a:extLst>
          </p:cNvPr>
          <p:cNvSpPr txBox="1"/>
          <p:nvPr/>
        </p:nvSpPr>
        <p:spPr>
          <a:xfrm>
            <a:off x="1288071" y="3217872"/>
            <a:ext cx="6877741" cy="69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Governo Bolsonaro (2019-2020):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Estilo: Hierárquico (centralizado, presença militar).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Centro reduzido (7 membros), mas baixa coalescência e sucesso legislativo.</a:t>
            </a:r>
          </a:p>
        </p:txBody>
      </p:sp>
      <p:sp>
        <p:nvSpPr>
          <p:cNvPr id="4" name="Google Shape;121;p14">
            <a:extLst>
              <a:ext uri="{FF2B5EF4-FFF2-40B4-BE49-F238E27FC236}">
                <a16:creationId xmlns:a16="http://schemas.microsoft.com/office/drawing/2014/main" id="{2BE5FD7F-35CD-F617-E28A-DA42BBCE0293}"/>
              </a:ext>
            </a:extLst>
          </p:cNvPr>
          <p:cNvSpPr txBox="1"/>
          <p:nvPr/>
        </p:nvSpPr>
        <p:spPr>
          <a:xfrm>
            <a:off x="1288071" y="2308434"/>
            <a:ext cx="6877741" cy="69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Governo Temer (2016-2018):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Estilo predominante: Colegiado.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Recuperação da coalizão e sucesso legislativo.</a:t>
            </a:r>
          </a:p>
        </p:txBody>
      </p:sp>
      <p:sp>
        <p:nvSpPr>
          <p:cNvPr id="6" name="Google Shape;111;p14">
            <a:extLst>
              <a:ext uri="{FF2B5EF4-FFF2-40B4-BE49-F238E27FC236}">
                <a16:creationId xmlns:a16="http://schemas.microsoft.com/office/drawing/2014/main" id="{E7039193-AA26-7403-71B7-D222A3716FAD}"/>
              </a:ext>
            </a:extLst>
          </p:cNvPr>
          <p:cNvSpPr/>
          <p:nvPr/>
        </p:nvSpPr>
        <p:spPr>
          <a:xfrm>
            <a:off x="884535" y="1207023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64DBE693-7250-6A4E-206D-EECF22D7C3F5}"/>
              </a:ext>
            </a:extLst>
          </p:cNvPr>
          <p:cNvSpPr/>
          <p:nvPr/>
        </p:nvSpPr>
        <p:spPr>
          <a:xfrm>
            <a:off x="884535" y="2294799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8" name="Google Shape;111;p14">
            <a:extLst>
              <a:ext uri="{FF2B5EF4-FFF2-40B4-BE49-F238E27FC236}">
                <a16:creationId xmlns:a16="http://schemas.microsoft.com/office/drawing/2014/main" id="{02DFD194-FB53-3A76-8AC9-B10C57059114}"/>
              </a:ext>
            </a:extLst>
          </p:cNvPr>
          <p:cNvSpPr/>
          <p:nvPr/>
        </p:nvSpPr>
        <p:spPr>
          <a:xfrm>
            <a:off x="884535" y="3217872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 dirty="0"/>
          </a:p>
        </p:txBody>
      </p:sp>
    </p:spTree>
    <p:extLst>
      <p:ext uri="{BB962C8B-B14F-4D97-AF65-F5344CB8AC3E}">
        <p14:creationId xmlns:p14="http://schemas.microsoft.com/office/powerpoint/2010/main" val="372915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Logotipo, nome da empresa, Seta&#10;&#10;O conteúdo gerado por IA pode estar incorreto.">
            <a:extLst>
              <a:ext uri="{FF2B5EF4-FFF2-40B4-BE49-F238E27FC236}">
                <a16:creationId xmlns:a16="http://schemas.microsoft.com/office/drawing/2014/main" id="{1E4178B8-0D89-1205-1BCA-7BB528175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33362" y="157163"/>
            <a:ext cx="8677275" cy="282702"/>
          </a:xfrm>
          <a:prstGeom prst="rect">
            <a:avLst/>
          </a:prstGeom>
          <a:noFill/>
          <a:ln/>
        </p:spPr>
      </p:sp>
      <p:sp>
        <p:nvSpPr>
          <p:cNvPr id="6" name="Text 3"/>
          <p:cNvSpPr/>
          <p:nvPr/>
        </p:nvSpPr>
        <p:spPr>
          <a:xfrm>
            <a:off x="1084795" y="445647"/>
            <a:ext cx="6409967" cy="146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452"/>
              </a:lnSpc>
              <a:buNone/>
            </a:pPr>
            <a:r>
              <a:rPr lang="en-US" b="1" kern="0" spc="-40" dirty="0">
                <a:solidFill>
                  <a:srgbClr val="004D40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O PARADOXO DO PRESIDENCIALISMO DE COALIZÃO</a:t>
            </a:r>
            <a:endParaRPr lang="en-US" dirty="0">
              <a:latin typeface="Montserrat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68844" y="677273"/>
            <a:ext cx="1204422" cy="2535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594"/>
              </a:lnSpc>
              <a:buNone/>
            </a:pPr>
            <a:r>
              <a:rPr lang="en-US" sz="500" b="1" kern="0" spc="-40" dirty="0">
                <a:latin typeface="Montserrat"/>
                <a:ea typeface="Montserrat" pitchFamily="34" charset="-122"/>
                <a:cs typeface="Montserrat" pitchFamily="34" charset="-120"/>
              </a:rPr>
              <a:t>(Abranches, 1988</a:t>
            </a:r>
            <a:r>
              <a:rPr lang="en-US" sz="500" b="1" kern="0" spc="-40" dirty="0">
                <a:solidFill>
                  <a:srgbClr val="78909C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)</a:t>
            </a:r>
            <a:endParaRPr lang="en-US" sz="500" dirty="0">
              <a:latin typeface="Montserra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332638" y="922341"/>
            <a:ext cx="285750" cy="19050"/>
          </a:xfrm>
          <a:prstGeom prst="roundRect">
            <a:avLst/>
          </a:prstGeom>
          <a:solidFill>
            <a:srgbClr val="AEEA00"/>
          </a:solidFill>
          <a:ln/>
        </p:spPr>
      </p:sp>
      <p:sp>
        <p:nvSpPr>
          <p:cNvPr id="9" name="Text 6"/>
          <p:cNvSpPr/>
          <p:nvPr/>
        </p:nvSpPr>
        <p:spPr>
          <a:xfrm>
            <a:off x="463829" y="1154554"/>
            <a:ext cx="4003700" cy="183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224"/>
              </a:lnSpc>
              <a:buNone/>
            </a:pPr>
            <a:r>
              <a:rPr lang="en-US" sz="1600" b="1" dirty="0">
                <a:solidFill>
                  <a:srgbClr val="37474F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Poderes Imperiais </a:t>
            </a:r>
            <a:endParaRPr lang="en-US" sz="16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312277" y="1049314"/>
            <a:ext cx="523343" cy="398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224"/>
              </a:lnSpc>
              <a:buNone/>
            </a:pPr>
            <a:r>
              <a:rPr lang="en-US" sz="1600" b="1" dirty="0">
                <a:solidFill>
                  <a:srgbClr val="FF0000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vs.</a:t>
            </a:r>
            <a:endParaRPr lang="en-US" sz="1600" dirty="0">
              <a:solidFill>
                <a:srgbClr val="FF0000">
                  <a:alpha val="99000"/>
                </a:srgb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39651" y="1063363"/>
            <a:ext cx="2906538" cy="280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ts val="1224"/>
              </a:lnSpc>
            </a:pPr>
            <a:r>
              <a:rPr lang="en-US" sz="1600" b="1" dirty="0" err="1">
                <a:solidFill>
                  <a:srgbClr val="37474F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Fragmentação</a:t>
            </a:r>
            <a:r>
              <a:rPr lang="en-US" sz="1600" b="1" dirty="0">
                <a:solidFill>
                  <a:srgbClr val="37474F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1600" b="1" dirty="0" err="1">
                <a:solidFill>
                  <a:srgbClr val="37474F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Partidária</a:t>
            </a:r>
          </a:p>
        </p:txBody>
      </p:sp>
      <p:sp>
        <p:nvSpPr>
          <p:cNvPr id="14" name="Shape 11"/>
          <p:cNvSpPr/>
          <p:nvPr/>
        </p:nvSpPr>
        <p:spPr>
          <a:xfrm>
            <a:off x="4763" y="4763"/>
            <a:ext cx="9134475" cy="19050"/>
          </a:xfrm>
          <a:prstGeom prst="rect">
            <a:avLst/>
          </a:prstGeom>
          <a:solidFill>
            <a:srgbClr val="004D40"/>
          </a:solidFill>
          <a:ln/>
        </p:spPr>
      </p:sp>
      <p:pic>
        <p:nvPicPr>
          <p:cNvPr id="43" name="Imagem 42" descr="Vaso de vidro&#10;&#10;O conteúdo gerado por IA pode estar incorreto.">
            <a:extLst>
              <a:ext uri="{FF2B5EF4-FFF2-40B4-BE49-F238E27FC236}">
                <a16:creationId xmlns:a16="http://schemas.microsoft.com/office/drawing/2014/main" id="{B878838B-E344-D0F6-0FB2-1DB221E4C5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67" t="20140" r="6371" b="18038"/>
          <a:stretch>
            <a:fillRect/>
          </a:stretch>
        </p:blipFill>
        <p:spPr>
          <a:xfrm>
            <a:off x="1177475" y="1338225"/>
            <a:ext cx="6879862" cy="2690112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573747" y="4304312"/>
            <a:ext cx="571500" cy="238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1875"/>
              </a:lnSpc>
              <a:buNone/>
            </a:pPr>
            <a:endParaRPr lang="en-US" sz="1200" b="1" dirty="0">
              <a:solidFill>
                <a:srgbClr val="004D40">
                  <a:alpha val="99000"/>
                </a:srgbClr>
              </a:solidFill>
              <a:latin typeface="Font Awesome 5 Free"/>
              <a:ea typeface="Font Awesome 5 Free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843DBC7B-7838-FF3E-7826-6F9DC29C249E}"/>
              </a:ext>
            </a:extLst>
          </p:cNvPr>
          <p:cNvGrpSpPr/>
          <p:nvPr/>
        </p:nvGrpSpPr>
        <p:grpSpPr>
          <a:xfrm>
            <a:off x="735551" y="3057413"/>
            <a:ext cx="2355894" cy="1511515"/>
            <a:chOff x="650598" y="2995629"/>
            <a:chExt cx="2355894" cy="1511515"/>
          </a:xfrm>
        </p:grpSpPr>
        <p:sp>
          <p:nvSpPr>
            <p:cNvPr id="42" name="Shape 19">
              <a:extLst>
                <a:ext uri="{FF2B5EF4-FFF2-40B4-BE49-F238E27FC236}">
                  <a16:creationId xmlns:a16="http://schemas.microsoft.com/office/drawing/2014/main" id="{C504B530-B544-8AAA-A178-A399F4338D8B}"/>
                </a:ext>
              </a:extLst>
            </p:cNvPr>
            <p:cNvSpPr/>
            <p:nvPr/>
          </p:nvSpPr>
          <p:spPr>
            <a:xfrm>
              <a:off x="650598" y="2995629"/>
              <a:ext cx="2355894" cy="1511515"/>
            </a:xfrm>
            <a:prstGeom prst="roundRect">
              <a:avLst>
                <a:gd name="adj" fmla="val 7223"/>
              </a:avLst>
            </a:prstGeom>
            <a:solidFill>
              <a:srgbClr val="FFFFFF"/>
            </a:solidFill>
            <a:ln w="12700">
              <a:solidFill>
                <a:srgbClr val="00B050"/>
              </a:solidFill>
              <a:prstDash val="solid"/>
            </a:ln>
          </p:spPr>
        </p:sp>
        <p:sp>
          <p:nvSpPr>
            <p:cNvPr id="15" name="Text 12"/>
            <p:cNvSpPr/>
            <p:nvPr/>
          </p:nvSpPr>
          <p:spPr>
            <a:xfrm>
              <a:off x="762737" y="3176121"/>
              <a:ext cx="2095500" cy="142875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l">
                <a:lnSpc>
                  <a:spcPts val="1122"/>
                </a:lnSpc>
                <a:buNone/>
              </a:pPr>
              <a:r>
                <a:rPr lang="en-US" sz="1485" b="1" dirty="0">
                  <a:solidFill>
                    <a:srgbClr val="004D40">
                      <a:alpha val="99000"/>
                    </a:srgb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Executivo</a:t>
              </a:r>
              <a:endParaRPr lang="en-US" sz="1485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826624" y="3459662"/>
              <a:ext cx="1852613" cy="23812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ctr">
                <a:lnSpc>
                  <a:spcPts val="1875"/>
                </a:lnSpc>
                <a:buNone/>
              </a:pPr>
              <a:r>
                <a:rPr lang="en-US" sz="1125" b="1" dirty="0">
                  <a:solidFill>
                    <a:srgbClr val="455A64">
                      <a:alpha val="99000"/>
                    </a:srgbClr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Medidas Provisórias</a:t>
              </a:r>
              <a:endParaRPr lang="en-US" sz="1125" dirty="0"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895588" y="3757529"/>
              <a:ext cx="1147202" cy="19610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ctr">
                <a:lnSpc>
                  <a:spcPts val="1875"/>
                </a:lnSpc>
                <a:buNone/>
              </a:pPr>
              <a:r>
                <a:rPr lang="en-US" sz="1140" b="1" dirty="0">
                  <a:solidFill>
                    <a:srgbClr val="455A64">
                      <a:alpha val="99000"/>
                    </a:srgbClr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Orçamento</a:t>
              </a:r>
              <a:endParaRPr lang="en-US" sz="1140" dirty="0"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21" name="Text 18"/>
            <p:cNvSpPr/>
            <p:nvPr/>
          </p:nvSpPr>
          <p:spPr>
            <a:xfrm>
              <a:off x="762100" y="4061589"/>
              <a:ext cx="1981200" cy="23812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ctr">
                <a:lnSpc>
                  <a:spcPts val="1875"/>
                </a:lnSpc>
                <a:buNone/>
              </a:pPr>
              <a:r>
                <a:rPr lang="en-US" sz="1125" b="1" dirty="0">
                  <a:solidFill>
                    <a:srgbClr val="455A64">
                      <a:alpha val="99000"/>
                    </a:srgbClr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Urgência Legislativa</a:t>
              </a:r>
              <a:endParaRPr lang="en-US" sz="1125" dirty="0">
                <a:ea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3" name="Shape 20"/>
          <p:cNvSpPr/>
          <p:nvPr/>
        </p:nvSpPr>
        <p:spPr>
          <a:xfrm>
            <a:off x="6130153" y="3157585"/>
            <a:ext cx="2265188" cy="185309"/>
          </a:xfrm>
          <a:prstGeom prst="rect">
            <a:avLst/>
          </a:prstGeom>
          <a:noFill/>
          <a:ln w="12700">
            <a:solidFill>
              <a:srgbClr val="EEEEEE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6091148" y="3466291"/>
            <a:ext cx="2085975" cy="114300"/>
          </a:xfrm>
          <a:prstGeom prst="rect">
            <a:avLst/>
          </a:prstGeom>
          <a:noFill/>
          <a:ln/>
        </p:spPr>
      </p:sp>
      <p:sp>
        <p:nvSpPr>
          <p:cNvPr id="30" name="Shape 26"/>
          <p:cNvSpPr/>
          <p:nvPr/>
        </p:nvSpPr>
        <p:spPr>
          <a:xfrm>
            <a:off x="5810161" y="3885391"/>
            <a:ext cx="2265188" cy="116586"/>
          </a:xfrm>
          <a:prstGeom prst="rect">
            <a:avLst/>
          </a:prstGeom>
          <a:noFill/>
          <a:ln/>
        </p:spPr>
      </p:sp>
      <p:sp>
        <p:nvSpPr>
          <p:cNvPr id="34" name="Shape 30"/>
          <p:cNvSpPr/>
          <p:nvPr/>
        </p:nvSpPr>
        <p:spPr>
          <a:xfrm>
            <a:off x="5957798" y="4299728"/>
            <a:ext cx="2224088" cy="114300"/>
          </a:xfrm>
          <a:prstGeom prst="rect">
            <a:avLst/>
          </a:prstGeom>
          <a:noFill/>
          <a:ln/>
        </p:spPr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60468F9-7E3A-58F0-A154-80F65D5263E6}"/>
              </a:ext>
            </a:extLst>
          </p:cNvPr>
          <p:cNvGrpSpPr/>
          <p:nvPr/>
        </p:nvGrpSpPr>
        <p:grpSpPr>
          <a:xfrm>
            <a:off x="5900674" y="3058621"/>
            <a:ext cx="2471738" cy="1519238"/>
            <a:chOff x="5970181" y="3058621"/>
            <a:chExt cx="2471738" cy="1519238"/>
          </a:xfrm>
        </p:grpSpPr>
        <p:sp>
          <p:nvSpPr>
            <p:cNvPr id="22" name="Shape 19"/>
            <p:cNvSpPr/>
            <p:nvPr/>
          </p:nvSpPr>
          <p:spPr>
            <a:xfrm>
              <a:off x="5970181" y="3058621"/>
              <a:ext cx="2471738" cy="1519238"/>
            </a:xfrm>
            <a:prstGeom prst="roundRect">
              <a:avLst>
                <a:gd name="adj" fmla="val 7223"/>
              </a:avLst>
            </a:prstGeom>
            <a:solidFill>
              <a:srgbClr val="FFFFFF"/>
            </a:solidFill>
            <a:ln w="12700">
              <a:solidFill>
                <a:srgbClr val="AEEA00"/>
              </a:solidFill>
              <a:prstDash val="solid"/>
            </a:ln>
          </p:spPr>
        </p:sp>
        <p:sp>
          <p:nvSpPr>
            <p:cNvPr id="24" name="Text 21"/>
            <p:cNvSpPr/>
            <p:nvPr/>
          </p:nvSpPr>
          <p:spPr>
            <a:xfrm>
              <a:off x="6624883" y="3189725"/>
              <a:ext cx="1566863" cy="100013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r">
                <a:lnSpc>
                  <a:spcPts val="1122"/>
                </a:lnSpc>
                <a:buNone/>
              </a:pPr>
              <a:r>
                <a:rPr lang="en-US" sz="1500" b="1" dirty="0">
                  <a:solidFill>
                    <a:srgbClr val="333333">
                      <a:alpha val="99000"/>
                    </a:srgb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Legislativo</a:t>
              </a:r>
              <a:endParaRPr lang="en-US" sz="1500" dirty="0"/>
            </a:p>
          </p:txBody>
        </p:sp>
        <p:sp>
          <p:nvSpPr>
            <p:cNvPr id="26" name="Text 23"/>
            <p:cNvSpPr/>
            <p:nvPr/>
          </p:nvSpPr>
          <p:spPr>
            <a:xfrm>
              <a:off x="6151322" y="3507401"/>
              <a:ext cx="1981200" cy="14287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ctr">
                <a:lnSpc>
                  <a:spcPts val="918"/>
                </a:lnSpc>
                <a:buNone/>
              </a:pPr>
              <a:r>
                <a:rPr lang="en-US" sz="1125" b="1" dirty="0">
                  <a:solidFill>
                    <a:srgbClr val="455A64">
                      <a:alpha val="99000"/>
                    </a:srgbClr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Sistema Proporcional</a:t>
              </a:r>
              <a:endParaRPr lang="en-US" sz="1125" dirty="0"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31" name="Text 27"/>
            <p:cNvSpPr/>
            <p:nvPr/>
          </p:nvSpPr>
          <p:spPr>
            <a:xfrm>
              <a:off x="6157596" y="3850285"/>
              <a:ext cx="1828800" cy="12763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ctr">
                <a:lnSpc>
                  <a:spcPts val="918"/>
                </a:lnSpc>
                <a:buNone/>
              </a:pPr>
              <a:r>
                <a:rPr lang="en-US" sz="1125" b="1" dirty="0">
                  <a:solidFill>
                    <a:srgbClr val="455A64">
                      <a:alpha val="99000"/>
                    </a:srgbClr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Multipartidarismo</a:t>
              </a:r>
              <a:endParaRPr lang="en-US" sz="1125" dirty="0"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35" name="Text 31"/>
            <p:cNvSpPr/>
            <p:nvPr/>
          </p:nvSpPr>
          <p:spPr>
            <a:xfrm>
              <a:off x="6028290" y="4190011"/>
              <a:ext cx="2032635" cy="12192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ctr">
                <a:lnSpc>
                  <a:spcPts val="918"/>
                </a:lnSpc>
                <a:buNone/>
              </a:pPr>
              <a:r>
                <a:rPr lang="en-US" sz="1125" b="1" dirty="0">
                  <a:solidFill>
                    <a:srgbClr val="455A64">
                      <a:alpha val="99000"/>
                    </a:srgbClr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Negociação Constante</a:t>
              </a:r>
              <a:endParaRPr lang="en-US" sz="1125" dirty="0">
                <a:ea typeface="Calibri" panose="020F0502020204030204"/>
                <a:cs typeface="Calibri" panose="020F0502020204030204"/>
              </a:endParaRPr>
            </a:p>
          </p:txBody>
        </p:sp>
      </p:grp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028" y="3995557"/>
            <a:ext cx="20617" cy="290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81A2B5E-F4A6-E211-8929-CC4DE31BA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2D5288DB-4883-55F8-A175-0650499D788C}"/>
              </a:ext>
            </a:extLst>
          </p:cNvPr>
          <p:cNvSpPr/>
          <p:nvPr/>
        </p:nvSpPr>
        <p:spPr>
          <a:xfrm>
            <a:off x="-85213" y="204222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BD106426-34AB-6430-4B21-C9840DA58DC8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77DF8D6C-35B5-7055-C5C6-78CCB3A7A1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8F759AFB-A07E-C497-FC99-FF3AD669348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20553DE7-94B6-058D-4399-28FCE6D9D863}"/>
              </a:ext>
            </a:extLst>
          </p:cNvPr>
          <p:cNvSpPr txBox="1"/>
          <p:nvPr/>
        </p:nvSpPr>
        <p:spPr>
          <a:xfrm>
            <a:off x="514350" y="285608"/>
            <a:ext cx="580373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Análise dos Governos (FHC e Lula) – Foco nas Variáveis Independentes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8D1D8D87-9470-8A81-BAFE-AA41EEFE2A49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052F51-9018-F396-17B4-50C15F5CF9B0}"/>
              </a:ext>
            </a:extLst>
          </p:cNvPr>
          <p:cNvSpPr txBox="1"/>
          <p:nvPr/>
        </p:nvSpPr>
        <p:spPr>
          <a:xfrm>
            <a:off x="6551330" y="4391920"/>
            <a:ext cx="1305217" cy="1461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50" dirty="0"/>
              <a:t>Fonte: Elaboração do autor</a:t>
            </a:r>
          </a:p>
        </p:txBody>
      </p:sp>
      <p:pic>
        <p:nvPicPr>
          <p:cNvPr id="2" name="image43.png" descr="Gráfico, Gráfico de barras&#10;&#10;Descrição gerada automaticamente">
            <a:extLst>
              <a:ext uri="{FF2B5EF4-FFF2-40B4-BE49-F238E27FC236}">
                <a16:creationId xmlns:a16="http://schemas.microsoft.com/office/drawing/2014/main" id="{7EDD804A-708F-2FC8-0F27-70DAA0BF698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87453" y="1077560"/>
            <a:ext cx="6569094" cy="3314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50713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F1C8816-ECE0-1564-E432-C247B061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1F27CC41-2811-24A4-3814-380AA8E7AFB7}"/>
              </a:ext>
            </a:extLst>
          </p:cNvPr>
          <p:cNvSpPr/>
          <p:nvPr/>
        </p:nvSpPr>
        <p:spPr>
          <a:xfrm>
            <a:off x="-85213" y="204222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1FF98E71-0F44-E94F-57BD-917459B600C6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2A7B754E-B2DE-0ABB-505F-1765947E3D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85581CFC-0926-D36B-40E6-9077ABAC369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D9498D4D-8C63-82F5-42DD-2B4ABDCA2003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Percentual de Coalescência por Gabinete 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6368F12C-2D90-3C57-F548-7DD5298C98DF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B067454-EAF8-45EA-B377-A9E5836F7B82}"/>
              </a:ext>
            </a:extLst>
          </p:cNvPr>
          <p:cNvSpPr txBox="1"/>
          <p:nvPr/>
        </p:nvSpPr>
        <p:spPr>
          <a:xfrm>
            <a:off x="6551330" y="4391920"/>
            <a:ext cx="1305217" cy="1461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50" dirty="0"/>
              <a:t>Fonte: Elaboração do autor</a:t>
            </a:r>
          </a:p>
        </p:txBody>
      </p:sp>
      <p:pic>
        <p:nvPicPr>
          <p:cNvPr id="5" name="image44.png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33960F42-2DCA-D98A-691C-0BBDDEFC250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60870" y="1100959"/>
            <a:ext cx="6622260" cy="329096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23877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AAEDF3E-1EEC-678E-57D1-6423346E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8449EF10-BCAC-494A-2A46-2796350CBDE7}"/>
              </a:ext>
            </a:extLst>
          </p:cNvPr>
          <p:cNvSpPr/>
          <p:nvPr/>
        </p:nvSpPr>
        <p:spPr>
          <a:xfrm>
            <a:off x="-85213" y="204222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30E0C5E4-1BFB-505F-AB08-8B50EC675DA6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1048E1DE-7AB6-4817-9EC5-C27286AC50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7810E009-44EA-2E71-9785-2D2C0BC3057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36C9EFFD-0E65-DB55-F107-3F3205390279}"/>
              </a:ext>
            </a:extLst>
          </p:cNvPr>
          <p:cNvSpPr txBox="1"/>
          <p:nvPr/>
        </p:nvSpPr>
        <p:spPr>
          <a:xfrm>
            <a:off x="514350" y="285608"/>
            <a:ext cx="62404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Taxa de Sucesso do Executivo na Câmara por Gabinete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ABECC6B9-F9F2-AF0F-1191-22CD1E1CBA3D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4AD9F53-9E9A-5C3B-1CCE-14B7425B0897}"/>
              </a:ext>
            </a:extLst>
          </p:cNvPr>
          <p:cNvSpPr txBox="1"/>
          <p:nvPr/>
        </p:nvSpPr>
        <p:spPr>
          <a:xfrm>
            <a:off x="6551330" y="4391920"/>
            <a:ext cx="1305217" cy="1461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50" dirty="0"/>
              <a:t>Fonte: Elaboração do autor</a:t>
            </a:r>
          </a:p>
        </p:txBody>
      </p:sp>
      <p:pic>
        <p:nvPicPr>
          <p:cNvPr id="3" name="image47.png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7053C1C-81C3-BA78-2BCE-8FF0EF35AD0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51761" y="1312114"/>
            <a:ext cx="6240478" cy="30798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0345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19C6DC5F-8467-82E8-2A53-7845F48E5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B8715047-FE89-45BC-2F96-F28A714D1FD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 dirty="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6F3A1C11-F7E5-A7F0-2FA0-8D527BE5320A}"/>
              </a:ext>
            </a:extLst>
          </p:cNvPr>
          <p:cNvSpPr/>
          <p:nvPr/>
        </p:nvSpPr>
        <p:spPr>
          <a:xfrm>
            <a:off x="-111590" y="195430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9BE68927-8D62-CC09-086E-25169B946DFD}"/>
              </a:ext>
            </a:extLst>
          </p:cNvPr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E2F468D9-EB94-1F11-4101-40BB3FD62B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BD5D6AD5-3AFF-EB35-6240-0B35CA2B113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DF1A8F1F-50EF-7D64-D21E-7C6C034EC2E9}"/>
              </a:ext>
            </a:extLst>
          </p:cNvPr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Protocolo de Codificação e Conclusões Preliminares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EE33EF47-A477-4710-7EAE-C5D55171ADBB}"/>
              </a:ext>
            </a:extLst>
          </p:cNvPr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" name="Google Shape;121;p14">
            <a:extLst>
              <a:ext uri="{FF2B5EF4-FFF2-40B4-BE49-F238E27FC236}">
                <a16:creationId xmlns:a16="http://schemas.microsoft.com/office/drawing/2014/main" id="{E954218C-48A6-9736-E61F-66AA5159D14C}"/>
              </a:ext>
            </a:extLst>
          </p:cNvPr>
          <p:cNvSpPr txBox="1"/>
          <p:nvPr/>
        </p:nvSpPr>
        <p:spPr>
          <a:xfrm>
            <a:off x="1296863" y="1264537"/>
            <a:ext cx="6877741" cy="115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Como identificar o Estilo (Indicadores):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Hierárquico: Centralização orçamentária, muitas Medidas Provisórias (MPs), baixa rotatividade.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Colegiado: Conselhos ativos, coalizões amplas, reuniões frequentes.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Competitivo: Rotatividade alta (pressão por performance), gestão por metas.</a:t>
            </a:r>
          </a:p>
        </p:txBody>
      </p:sp>
      <p:sp>
        <p:nvSpPr>
          <p:cNvPr id="4" name="Google Shape;121;p14">
            <a:extLst>
              <a:ext uri="{FF2B5EF4-FFF2-40B4-BE49-F238E27FC236}">
                <a16:creationId xmlns:a16="http://schemas.microsoft.com/office/drawing/2014/main" id="{32C9FF7A-CC58-17B1-CA80-09B3841EE508}"/>
              </a:ext>
            </a:extLst>
          </p:cNvPr>
          <p:cNvSpPr txBox="1"/>
          <p:nvPr/>
        </p:nvSpPr>
        <p:spPr>
          <a:xfrm>
            <a:off x="1296863" y="2615712"/>
            <a:ext cx="687774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Conclusão Geral dos Capítulos: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A escolha do estilo e tamanho não é neutra; impacta diretamente a governabilidade.</a:t>
            </a:r>
          </a:p>
          <a:p>
            <a:pPr lvl="0">
              <a:lnSpc>
                <a:spcPct val="120008"/>
              </a:lnSpc>
            </a:pPr>
            <a:r>
              <a:rPr lang="pt-BR" sz="1250" b="1" dirty="0">
                <a:latin typeface="Arimo"/>
                <a:ea typeface="Arimo"/>
                <a:cs typeface="Arimo"/>
                <a:sym typeface="Arimo"/>
              </a:rPr>
              <a:t>	◦ Modelos descentralizados (competitivos/colegiados) historicamente apresentaram melhores resultados de apoio legislativo no Brasil.</a:t>
            </a:r>
          </a:p>
        </p:txBody>
      </p:sp>
      <p:sp>
        <p:nvSpPr>
          <p:cNvPr id="6" name="Google Shape;111;p14">
            <a:extLst>
              <a:ext uri="{FF2B5EF4-FFF2-40B4-BE49-F238E27FC236}">
                <a16:creationId xmlns:a16="http://schemas.microsoft.com/office/drawing/2014/main" id="{740B9102-DF71-0D1E-5F2A-6A05F631B709}"/>
              </a:ext>
            </a:extLst>
          </p:cNvPr>
          <p:cNvSpPr/>
          <p:nvPr/>
        </p:nvSpPr>
        <p:spPr>
          <a:xfrm>
            <a:off x="893327" y="1238236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F681EFFD-B36A-B0CB-DDC1-9560BD8A5DDA}"/>
              </a:ext>
            </a:extLst>
          </p:cNvPr>
          <p:cNvSpPr/>
          <p:nvPr/>
        </p:nvSpPr>
        <p:spPr>
          <a:xfrm>
            <a:off x="908775" y="2615712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</p:spTree>
    <p:extLst>
      <p:ext uri="{BB962C8B-B14F-4D97-AF65-F5344CB8AC3E}">
        <p14:creationId xmlns:p14="http://schemas.microsoft.com/office/powerpoint/2010/main" val="418716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9144001" cy="62776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24"/>
          <p:cNvGrpSpPr/>
          <p:nvPr/>
        </p:nvGrpSpPr>
        <p:grpSpPr>
          <a:xfrm>
            <a:off x="0" y="-9063"/>
            <a:ext cx="9144061" cy="5161616"/>
            <a:chOff x="0" y="-9525"/>
            <a:chExt cx="4816593" cy="2718858"/>
          </a:xfrm>
        </p:grpSpPr>
        <p:sp>
          <p:nvSpPr>
            <p:cNvPr id="253" name="Google Shape;253;p2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6D7A8">
                <a:alpha val="13330"/>
              </a:srgbClr>
            </a:solidFill>
            <a:ln>
              <a:noFill/>
            </a:ln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pt-BR" sz="350"/>
            </a:p>
          </p:txBody>
        </p:sp>
        <p:sp>
          <p:nvSpPr>
            <p:cNvPr id="254" name="Google Shape;254;p24"/>
            <p:cNvSpPr txBox="1"/>
            <p:nvPr/>
          </p:nvSpPr>
          <p:spPr>
            <a:xfrm>
              <a:off x="0" y="-9525"/>
              <a:ext cx="4816593" cy="2718858"/>
            </a:xfrm>
            <a:prstGeom prst="rect">
              <a:avLst/>
            </a:prstGeom>
            <a:solidFill>
              <a:srgbClr val="B6D7A8">
                <a:alpha val="13330"/>
              </a:srgbClr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4"/>
          <p:cNvSpPr txBox="1"/>
          <p:nvPr/>
        </p:nvSpPr>
        <p:spPr>
          <a:xfrm>
            <a:off x="1565651" y="2036667"/>
            <a:ext cx="6012750" cy="126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3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OBRIGAD</a:t>
            </a:r>
            <a:r>
              <a:rPr lang="en-US" sz="6835" b="1">
                <a:solidFill>
                  <a:srgbClr val="FFFFFF"/>
                </a:solidFill>
              </a:rPr>
              <a:t>O</a:t>
            </a:r>
            <a:r>
              <a:rPr lang="en-US" sz="683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Logotipo, nome da empresa, Seta&#10;&#10;O conteúdo gerado por IA pode estar incorreto.">
            <a:extLst>
              <a:ext uri="{FF2B5EF4-FFF2-40B4-BE49-F238E27FC236}">
                <a16:creationId xmlns:a16="http://schemas.microsoft.com/office/drawing/2014/main" id="{21AC1B32-FFCD-4149-7DDB-05395745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2063151" y="362489"/>
            <a:ext cx="5182128" cy="1508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452"/>
              </a:lnSpc>
              <a:buNone/>
            </a:pPr>
            <a:r>
              <a:rPr lang="en-US" sz="2000" b="1" kern="0" spc="-40" dirty="0">
                <a:solidFill>
                  <a:srgbClr val="004D40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O FATOR TEMPO NA COALIZÃO</a:t>
            </a:r>
            <a:endParaRPr lang="en-US" sz="2000" dirty="0">
              <a:latin typeface="Montserrat"/>
            </a:endParaRPr>
          </a:p>
        </p:txBody>
      </p:sp>
      <p:sp>
        <p:nvSpPr>
          <p:cNvPr id="4" name="Text 2"/>
          <p:cNvSpPr/>
          <p:nvPr/>
        </p:nvSpPr>
        <p:spPr>
          <a:xfrm>
            <a:off x="4017849" y="729114"/>
            <a:ext cx="1119111" cy="754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594"/>
              </a:lnSpc>
              <a:buNone/>
            </a:pPr>
            <a:r>
              <a:rPr lang="en-US" sz="500" b="1" kern="0" spc="-40" dirty="0">
                <a:latin typeface="Montserrat"/>
                <a:ea typeface="Montserrat" pitchFamily="34" charset="-122"/>
                <a:cs typeface="Montserrat" pitchFamily="34" charset="-120"/>
              </a:rPr>
              <a:t>(Albala &amp; Couto, 2023)</a:t>
            </a:r>
            <a:endParaRPr lang="en-US" sz="500" dirty="0">
              <a:latin typeface="Montserrat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429125" y="802907"/>
            <a:ext cx="285750" cy="19050"/>
          </a:xfrm>
          <a:prstGeom prst="roundRect">
            <a:avLst/>
          </a:prstGeom>
          <a:solidFill>
            <a:srgbClr val="AEEA00"/>
          </a:solidFill>
          <a:ln/>
        </p:spPr>
      </p:sp>
      <p:sp>
        <p:nvSpPr>
          <p:cNvPr id="6" name="Text 4"/>
          <p:cNvSpPr/>
          <p:nvPr/>
        </p:nvSpPr>
        <p:spPr>
          <a:xfrm>
            <a:off x="2501801" y="1129668"/>
            <a:ext cx="4018197" cy="53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224"/>
              </a:lnSpc>
              <a:buNone/>
            </a:pPr>
            <a:r>
              <a:rPr lang="en-US" sz="1400" b="1" dirty="0">
                <a:solidFill>
                  <a:srgbClr val="37474F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O </a:t>
            </a:r>
            <a:r>
              <a:rPr lang="en-US" sz="1400" b="1" dirty="0">
                <a:solidFill>
                  <a:srgbClr val="004D40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Timing</a:t>
            </a:r>
            <a:r>
              <a:rPr lang="en-US" sz="1400" b="1" dirty="0">
                <a:solidFill>
                  <a:srgbClr val="37474F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 dos Acordos Define a Estabilidade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sp>
        <p:nvSpPr>
          <p:cNvPr id="7" name="Text 5"/>
          <p:cNvSpPr/>
          <p:nvPr/>
        </p:nvSpPr>
        <p:spPr>
          <a:xfrm>
            <a:off x="1807419" y="4147613"/>
            <a:ext cx="3895971" cy="2211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765"/>
              </a:lnSpc>
              <a:buNone/>
            </a:pPr>
            <a:r>
              <a:rPr lang="en-US" sz="800" dirty="0">
                <a:solidFill>
                  <a:srgbClr val="90A4AE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O Fator Tempo na Coalizão: Albala &amp; Couto (2023)</a:t>
            </a:r>
            <a:endParaRPr lang="en-US" sz="8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63" y="6855"/>
            <a:ext cx="9134475" cy="19050"/>
          </a:xfrm>
          <a:prstGeom prst="rect">
            <a:avLst/>
          </a:prstGeom>
          <a:solidFill>
            <a:srgbClr val="004D40"/>
          </a:solidFill>
          <a:ln/>
        </p:spPr>
      </p:sp>
      <p:sp>
        <p:nvSpPr>
          <p:cNvPr id="17" name="Text 7"/>
          <p:cNvSpPr/>
          <p:nvPr/>
        </p:nvSpPr>
        <p:spPr>
          <a:xfrm>
            <a:off x="2541372" y="3658690"/>
            <a:ext cx="3724025" cy="2773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816"/>
              </a:lnSpc>
              <a:buNone/>
            </a:pPr>
            <a:r>
              <a:rPr lang="en-US" sz="1100" b="1" dirty="0">
                <a:solidFill>
                  <a:srgbClr val="666666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 AUMENTO DA NECESSIDADE DE MICROGERÊNCIA </a:t>
            </a:r>
            <a:endParaRPr lang="en-US" sz="1100" dirty="0">
              <a:latin typeface="Inter"/>
            </a:endParaRPr>
          </a:p>
        </p:txBody>
      </p:sp>
      <p:sp>
        <p:nvSpPr>
          <p:cNvPr id="22" name="Text 9"/>
          <p:cNvSpPr/>
          <p:nvPr/>
        </p:nvSpPr>
        <p:spPr>
          <a:xfrm>
            <a:off x="4960016" y="4198390"/>
            <a:ext cx="2167695" cy="119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lnSpc>
                <a:spcPts val="933"/>
              </a:lnSpc>
              <a:buNone/>
            </a:pPr>
            <a:r>
              <a:rPr lang="en-US" sz="771" b="1" dirty="0">
                <a:solidFill>
                  <a:srgbClr val="33333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Estabilidade Garantida </a:t>
            </a:r>
            <a:endParaRPr lang="en-US" sz="771" dirty="0"/>
          </a:p>
        </p:txBody>
      </p:sp>
      <p:sp>
        <p:nvSpPr>
          <p:cNvPr id="23" name="Text 10"/>
          <p:cNvSpPr/>
          <p:nvPr/>
        </p:nvSpPr>
        <p:spPr>
          <a:xfrm>
            <a:off x="4805796" y="4248189"/>
            <a:ext cx="2331728" cy="2198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r">
              <a:lnSpc>
                <a:spcPts val="700"/>
              </a:lnSpc>
              <a:buNone/>
            </a:pPr>
            <a:r>
              <a:rPr lang="en-US" sz="800" dirty="0">
                <a:solidFill>
                  <a:srgbClr val="555555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 Acordos pré-eleitorais reduzem o </a:t>
            </a:r>
            <a:endParaRPr lang="en-US" sz="800">
              <a:latin typeface="Inter"/>
              <a:ea typeface="Calibri"/>
              <a:cs typeface="Calibri"/>
            </a:endParaRPr>
          </a:p>
        </p:txBody>
      </p:sp>
      <p:sp>
        <p:nvSpPr>
          <p:cNvPr id="24" name="Text 11"/>
          <p:cNvSpPr/>
          <p:nvPr/>
        </p:nvSpPr>
        <p:spPr>
          <a:xfrm>
            <a:off x="5117036" y="4350751"/>
            <a:ext cx="1926351" cy="2522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r">
              <a:lnSpc>
                <a:spcPts val="700"/>
              </a:lnSpc>
              <a:buNone/>
            </a:pPr>
            <a:r>
              <a:rPr lang="en-US" sz="550" dirty="0">
                <a:solidFill>
                  <a:srgbClr val="555555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 </a:t>
            </a:r>
            <a:r>
              <a:rPr lang="en-US" sz="800" dirty="0">
                <a:solidFill>
                  <a:srgbClr val="555555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custo de transação política. </a:t>
            </a:r>
            <a:endParaRPr lang="en-US" sz="800">
              <a:latin typeface="Inter"/>
              <a:ea typeface="Calibri"/>
              <a:cs typeface="Calibri"/>
            </a:endParaRPr>
          </a:p>
        </p:txBody>
      </p:sp>
      <p:sp>
        <p:nvSpPr>
          <p:cNvPr id="25" name="Text 12"/>
          <p:cNvSpPr/>
          <p:nvPr/>
        </p:nvSpPr>
        <p:spPr>
          <a:xfrm>
            <a:off x="50860" y="1907606"/>
            <a:ext cx="1115323" cy="1822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835"/>
              </a:lnSpc>
              <a:buNone/>
            </a:pPr>
            <a:r>
              <a:rPr lang="en-US" sz="2000" b="1" dirty="0">
                <a:solidFill>
                  <a:srgbClr val="004D40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t-2</a:t>
            </a:r>
            <a:endParaRPr lang="en-US" sz="2000" dirty="0">
              <a:latin typeface="Montserrat"/>
            </a:endParaRPr>
          </a:p>
        </p:txBody>
      </p:sp>
      <p:sp>
        <p:nvSpPr>
          <p:cNvPr id="26" name="Text 13"/>
          <p:cNvSpPr/>
          <p:nvPr/>
        </p:nvSpPr>
        <p:spPr>
          <a:xfrm>
            <a:off x="-141976" y="2242008"/>
            <a:ext cx="1551360" cy="3234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4D40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Acordo Pré-</a:t>
            </a:r>
            <a:endParaRPr lang="en-US" sz="1200">
              <a:latin typeface="Montserrat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1200" b="1" dirty="0">
                <a:solidFill>
                  <a:srgbClr val="004D40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Eleitoral</a:t>
            </a:r>
            <a:endParaRPr lang="en-US" sz="1200" dirty="0">
              <a:latin typeface="Montserrat"/>
            </a:endParaRPr>
          </a:p>
        </p:txBody>
      </p:sp>
      <p:sp>
        <p:nvSpPr>
          <p:cNvPr id="27" name="Text 14"/>
          <p:cNvSpPr/>
          <p:nvPr/>
        </p:nvSpPr>
        <p:spPr>
          <a:xfrm>
            <a:off x="64099" y="2667667"/>
            <a:ext cx="1108129" cy="4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852"/>
              </a:lnSpc>
              <a:buNone/>
            </a:pPr>
            <a:r>
              <a:rPr lang="en-US" sz="800" b="1" dirty="0">
                <a:solidFill>
                  <a:srgbClr val="558B2F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(Muito Forte)</a:t>
            </a:r>
            <a:endParaRPr lang="en-US" sz="800" b="1" dirty="0">
              <a:latin typeface="Montserrat"/>
            </a:endParaRPr>
          </a:p>
        </p:txBody>
      </p:sp>
      <p:sp>
        <p:nvSpPr>
          <p:cNvPr id="29" name="Text 16"/>
          <p:cNvSpPr/>
          <p:nvPr/>
        </p:nvSpPr>
        <p:spPr>
          <a:xfrm>
            <a:off x="1960443" y="1900058"/>
            <a:ext cx="1098250" cy="2015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573"/>
              </a:lnSpc>
              <a:buNone/>
            </a:pPr>
            <a:r>
              <a:rPr lang="en-US" sz="2000" b="1" dirty="0">
                <a:solidFill>
                  <a:srgbClr val="555555">
                    <a:alpha val="99000"/>
                  </a:srgbClr>
                </a:solidFill>
                <a:latin typeface="Montserrat"/>
              </a:rPr>
              <a:t>t-1</a:t>
            </a:r>
            <a:endParaRPr lang="en-US" sz="2000">
              <a:solidFill>
                <a:srgbClr val="555555">
                  <a:alpha val="99000"/>
                </a:srgb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0" name="Text 17"/>
          <p:cNvSpPr/>
          <p:nvPr/>
        </p:nvSpPr>
        <p:spPr>
          <a:xfrm>
            <a:off x="1986322" y="2244377"/>
            <a:ext cx="1059396" cy="3397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4D40">
                    <a:alpha val="99000"/>
                  </a:srgbClr>
                </a:solidFill>
                <a:latin typeface="Montserrat"/>
              </a:rPr>
              <a:t>Acordo Eleitoral</a:t>
            </a:r>
            <a:endParaRPr lang="pt-BR"/>
          </a:p>
        </p:txBody>
      </p:sp>
      <p:sp>
        <p:nvSpPr>
          <p:cNvPr id="31" name="Text 18"/>
          <p:cNvSpPr/>
          <p:nvPr/>
        </p:nvSpPr>
        <p:spPr>
          <a:xfrm>
            <a:off x="2138212" y="2621709"/>
            <a:ext cx="733805" cy="1981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852"/>
              </a:lnSpc>
              <a:buNone/>
            </a:pPr>
            <a:r>
              <a:rPr lang="en-US" sz="800" b="1" dirty="0">
                <a:solidFill>
                  <a:srgbClr val="777777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(Forte)</a:t>
            </a:r>
            <a:endParaRPr lang="en-US" sz="800" dirty="0">
              <a:latin typeface="Montserrat"/>
            </a:endParaRPr>
          </a:p>
        </p:txBody>
      </p:sp>
      <p:sp>
        <p:nvSpPr>
          <p:cNvPr id="32" name="Text 19"/>
          <p:cNvSpPr/>
          <p:nvPr/>
        </p:nvSpPr>
        <p:spPr>
          <a:xfrm>
            <a:off x="4067625" y="1817298"/>
            <a:ext cx="1104990" cy="3848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573"/>
              </a:lnSpc>
              <a:buNone/>
            </a:pPr>
            <a:r>
              <a:rPr lang="en-US" sz="2000" b="1" dirty="0">
                <a:solidFill>
                  <a:schemeClr val="accent4">
                    <a:lumMod val="76000"/>
                  </a:scheme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t-0.5</a:t>
            </a:r>
            <a:endParaRPr lang="en-US" sz="2000" dirty="0">
              <a:solidFill>
                <a:schemeClr val="accent4">
                  <a:lumMod val="76000"/>
                </a:schemeClr>
              </a:solidFill>
              <a:latin typeface="Montserrat"/>
            </a:endParaRPr>
          </a:p>
        </p:txBody>
      </p:sp>
      <p:sp>
        <p:nvSpPr>
          <p:cNvPr id="33" name="Text 20"/>
          <p:cNvSpPr/>
          <p:nvPr/>
        </p:nvSpPr>
        <p:spPr>
          <a:xfrm>
            <a:off x="4130345" y="2215533"/>
            <a:ext cx="1034488" cy="3936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4D40">
                    <a:alpha val="99000"/>
                  </a:srgbClr>
                </a:solidFill>
                <a:latin typeface="Montserrat"/>
              </a:rPr>
              <a:t>Acordo 2º Turno</a:t>
            </a:r>
            <a:endParaRPr lang="pt-BR"/>
          </a:p>
        </p:txBody>
      </p:sp>
      <p:sp>
        <p:nvSpPr>
          <p:cNvPr id="34" name="Text 21"/>
          <p:cNvSpPr/>
          <p:nvPr/>
        </p:nvSpPr>
        <p:spPr>
          <a:xfrm>
            <a:off x="4192031" y="2635996"/>
            <a:ext cx="781859" cy="2089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852"/>
              </a:lnSpc>
              <a:buNone/>
            </a:pPr>
            <a:r>
              <a:rPr lang="en-US" sz="800" b="1" dirty="0">
                <a:solidFill>
                  <a:srgbClr val="777777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(Positivo)</a:t>
            </a:r>
            <a:endParaRPr lang="en-US" sz="800" b="1">
              <a:latin typeface="Montserrat"/>
              <a:ea typeface="Calibri"/>
              <a:cs typeface="Calibri"/>
            </a:endParaRPr>
          </a:p>
        </p:txBody>
      </p:sp>
      <p:sp>
        <p:nvSpPr>
          <p:cNvPr id="35" name="Text 22"/>
          <p:cNvSpPr/>
          <p:nvPr/>
        </p:nvSpPr>
        <p:spPr>
          <a:xfrm>
            <a:off x="6080635" y="1858454"/>
            <a:ext cx="1091780" cy="3201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573"/>
              </a:lnSpc>
              <a:buNone/>
            </a:pPr>
            <a:r>
              <a:rPr lang="en-US" sz="2000" b="1" dirty="0">
                <a:solidFill>
                  <a:schemeClr val="accent2">
                    <a:lumMod val="76000"/>
                  </a:scheme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t+1</a:t>
            </a:r>
            <a:endParaRPr lang="en-US" sz="2000" dirty="0">
              <a:solidFill>
                <a:schemeClr val="accent2">
                  <a:lumMod val="76000"/>
                </a:schemeClr>
              </a:solidFill>
              <a:latin typeface="Montserrat"/>
            </a:endParaRPr>
          </a:p>
        </p:txBody>
      </p:sp>
      <p:sp>
        <p:nvSpPr>
          <p:cNvPr id="36" name="Text 23"/>
          <p:cNvSpPr/>
          <p:nvPr/>
        </p:nvSpPr>
        <p:spPr>
          <a:xfrm>
            <a:off x="6008298" y="2232265"/>
            <a:ext cx="1160972" cy="3924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accent2">
                    <a:lumMod val="76000"/>
                  </a:schemeClr>
                </a:solidFill>
                <a:latin typeface="Montserrat"/>
              </a:rPr>
              <a:t>Ampliação Pós</a:t>
            </a:r>
            <a:endParaRPr lang="pt-BR">
              <a:solidFill>
                <a:schemeClr val="accent2">
                  <a:lumMod val="76000"/>
                </a:schemeClr>
              </a:solidFill>
            </a:endParaRPr>
          </a:p>
        </p:txBody>
      </p:sp>
      <p:sp>
        <p:nvSpPr>
          <p:cNvPr id="37" name="Text 24"/>
          <p:cNvSpPr/>
          <p:nvPr/>
        </p:nvSpPr>
        <p:spPr>
          <a:xfrm>
            <a:off x="6231227" y="2689192"/>
            <a:ext cx="794061" cy="4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852"/>
              </a:lnSpc>
              <a:buNone/>
            </a:pPr>
            <a:r>
              <a:rPr lang="en-US" sz="800" b="1" dirty="0">
                <a:solidFill>
                  <a:srgbClr val="777777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(Limitada)</a:t>
            </a:r>
            <a:endParaRPr lang="en-US" sz="800" dirty="0">
              <a:latin typeface="Montserrat"/>
            </a:endParaRPr>
          </a:p>
        </p:txBody>
      </p:sp>
      <p:sp>
        <p:nvSpPr>
          <p:cNvPr id="38" name="Text 25"/>
          <p:cNvSpPr/>
          <p:nvPr/>
        </p:nvSpPr>
        <p:spPr>
          <a:xfrm>
            <a:off x="7964158" y="1970328"/>
            <a:ext cx="1096992" cy="1930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835"/>
              </a:lnSpc>
              <a:buNone/>
            </a:pPr>
            <a:r>
              <a:rPr lang="en-US" sz="2000" b="1" dirty="0">
                <a:solidFill>
                  <a:schemeClr val="accent2">
                    <a:lumMod val="76000"/>
                  </a:scheme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t+1</a:t>
            </a:r>
            <a:endParaRPr lang="en-US" sz="2000" dirty="0">
              <a:solidFill>
                <a:schemeClr val="accent2">
                  <a:lumMod val="76000"/>
                </a:schemeClr>
              </a:solidFill>
              <a:latin typeface="Montserrat"/>
            </a:endParaRPr>
          </a:p>
        </p:txBody>
      </p:sp>
      <p:sp>
        <p:nvSpPr>
          <p:cNvPr id="39" name="Text 26"/>
          <p:cNvSpPr/>
          <p:nvPr/>
        </p:nvSpPr>
        <p:spPr>
          <a:xfrm>
            <a:off x="7850308" y="2279659"/>
            <a:ext cx="1273295" cy="3018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rgbClr val="FF0000">
                    <a:alpha val="99000"/>
                  </a:srgbClr>
                </a:solidFill>
                <a:latin typeface="Montserrat"/>
              </a:rPr>
              <a:t>Puro Acordo</a:t>
            </a:r>
            <a:endParaRPr lang="pt-BR">
              <a:solidFill>
                <a:srgbClr val="FF0000">
                  <a:alpha val="99000"/>
                </a:srgbClr>
              </a:solidFill>
              <a:ea typeface="Calibri"/>
              <a:cs typeface="Calibri"/>
            </a:endParaRPr>
          </a:p>
          <a:p>
            <a:pPr algn="ctr"/>
            <a:r>
              <a:rPr lang="en-US" sz="1200" b="1" dirty="0">
                <a:solidFill>
                  <a:srgbClr val="FF0000">
                    <a:alpha val="99000"/>
                  </a:srgbClr>
                </a:solidFill>
                <a:latin typeface="Montserrat"/>
              </a:rPr>
              <a:t>Pós</a:t>
            </a:r>
          </a:p>
        </p:txBody>
      </p:sp>
      <p:sp>
        <p:nvSpPr>
          <p:cNvPr id="40" name="Text 27"/>
          <p:cNvSpPr/>
          <p:nvPr/>
        </p:nvSpPr>
        <p:spPr>
          <a:xfrm>
            <a:off x="8153805" y="2608270"/>
            <a:ext cx="774532" cy="316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852"/>
              </a:lnSpc>
              <a:buNone/>
            </a:pPr>
            <a:r>
              <a:rPr lang="en-US" sz="800" b="1" dirty="0">
                <a:solidFill>
                  <a:srgbClr val="D32F2F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(Negativa)</a:t>
            </a:r>
            <a:endParaRPr lang="en-US" sz="800" b="1" dirty="0">
              <a:latin typeface="Montserrat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932EB090-21FD-F9F7-3BBC-0FC3F348C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" y="2835073"/>
            <a:ext cx="9144000" cy="832014"/>
          </a:xfrm>
          <a:prstGeom prst="rect">
            <a:avLst/>
          </a:prstGeom>
        </p:spPr>
      </p:pic>
      <p:pic>
        <p:nvPicPr>
          <p:cNvPr id="45" name="Imagem 4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E677A78-EBC0-BD2F-57B2-70FB1CA61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44" y="3104632"/>
            <a:ext cx="8863642" cy="551689"/>
          </a:xfrm>
          <a:prstGeom prst="rect">
            <a:avLst/>
          </a:prstGeom>
        </p:spPr>
      </p:pic>
      <p:pic>
        <p:nvPicPr>
          <p:cNvPr id="46" name="Imagem 45" descr="Logotipo, Ícone&#10;&#10;O conteúdo gerado por IA pode estar incorreto.">
            <a:extLst>
              <a:ext uri="{FF2B5EF4-FFF2-40B4-BE49-F238E27FC236}">
                <a16:creationId xmlns:a16="http://schemas.microsoft.com/office/drawing/2014/main" id="{14F622D2-DEF9-0368-A99A-4693489D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924" y="3472131"/>
            <a:ext cx="1933012" cy="16929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Logotipo, nome da empresa, Seta&#10;&#10;O conteúdo gerado por IA pode estar incorreto.">
            <a:extLst>
              <a:ext uri="{FF2B5EF4-FFF2-40B4-BE49-F238E27FC236}">
                <a16:creationId xmlns:a16="http://schemas.microsoft.com/office/drawing/2014/main" id="{8D52C7AD-10B5-B6CC-01A0-F07DD657FD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8" r="-554" b="2934"/>
          <a:stretch>
            <a:fillRect/>
          </a:stretch>
        </p:blipFill>
        <p:spPr>
          <a:xfrm>
            <a:off x="0" y="0"/>
            <a:ext cx="9202269" cy="5143504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1757363" y="881063"/>
            <a:ext cx="5629275" cy="348091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93778" y="699010"/>
            <a:ext cx="9110242" cy="1857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320"/>
              </a:lnSpc>
              <a:buNone/>
            </a:pPr>
            <a:r>
              <a:rPr lang="en-US" sz="2000" b="1" kern="0" spc="-36" dirty="0">
                <a:solidFill>
                  <a:srgbClr val="004D40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Evolução dos Atores: Do Duopólio ao "Centrão"</a:t>
            </a:r>
            <a:endParaRPr lang="en-US" sz="2000" dirty="0">
              <a:latin typeface="Montserrat"/>
            </a:endParaRPr>
          </a:p>
        </p:txBody>
      </p:sp>
      <p:sp>
        <p:nvSpPr>
          <p:cNvPr id="5" name="Text 3"/>
          <p:cNvSpPr/>
          <p:nvPr/>
        </p:nvSpPr>
        <p:spPr>
          <a:xfrm>
            <a:off x="3260672" y="1042365"/>
            <a:ext cx="2704324" cy="1789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122"/>
              </a:lnSpc>
              <a:buNone/>
            </a:pPr>
            <a:r>
              <a:rPr lang="en-US" sz="900" b="1" dirty="0">
                <a:solidFill>
                  <a:srgbClr val="546E7A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A mudança do eixo de governabilidade (1994–Presente)</a:t>
            </a:r>
            <a:endParaRPr lang="en-US" sz="9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 4"/>
          <p:cNvSpPr/>
          <p:nvPr/>
        </p:nvSpPr>
        <p:spPr>
          <a:xfrm>
            <a:off x="3880609" y="4529239"/>
            <a:ext cx="1317403" cy="809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765"/>
              </a:lnSpc>
              <a:buNone/>
            </a:pPr>
            <a:r>
              <a:rPr lang="en-US" sz="450" dirty="0">
                <a:solidFill>
                  <a:srgbClr val="90A4AE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Análise Institucional Comparada</a:t>
            </a:r>
            <a:endParaRPr lang="en-US" sz="450" dirty="0"/>
          </a:p>
        </p:txBody>
      </p:sp>
      <p:sp>
        <p:nvSpPr>
          <p:cNvPr id="7" name="Shape 5"/>
          <p:cNvSpPr/>
          <p:nvPr/>
        </p:nvSpPr>
        <p:spPr>
          <a:xfrm>
            <a:off x="1528763" y="513003"/>
            <a:ext cx="6086475" cy="19050"/>
          </a:xfrm>
          <a:prstGeom prst="rect">
            <a:avLst/>
          </a:prstGeom>
          <a:solidFill>
            <a:srgbClr val="004D40"/>
          </a:solidFill>
          <a:ln/>
        </p:spPr>
      </p:sp>
      <p:sp>
        <p:nvSpPr>
          <p:cNvPr id="8" name="Shape 6"/>
          <p:cNvSpPr/>
          <p:nvPr/>
        </p:nvSpPr>
        <p:spPr>
          <a:xfrm>
            <a:off x="1757363" y="1343453"/>
            <a:ext cx="5629275" cy="2286000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377139" y="1321887"/>
            <a:ext cx="3942449" cy="3105508"/>
          </a:xfrm>
          <a:prstGeom prst="roundRect">
            <a:avLst>
              <a:gd name="adj" fmla="val 4800"/>
            </a:avLst>
          </a:prstGeom>
          <a:solidFill>
            <a:srgbClr val="ECEFF1"/>
          </a:solidFill>
          <a:ln/>
        </p:spPr>
      </p:sp>
      <p:sp>
        <p:nvSpPr>
          <p:cNvPr id="10" name="Shape 8"/>
          <p:cNvSpPr/>
          <p:nvPr/>
        </p:nvSpPr>
        <p:spPr>
          <a:xfrm>
            <a:off x="2054255" y="1482824"/>
            <a:ext cx="458819" cy="109538"/>
          </a:xfrm>
          <a:prstGeom prst="roundRect">
            <a:avLst>
              <a:gd name="adj" fmla="val 33391"/>
            </a:avLst>
          </a:prstGeom>
          <a:solidFill>
            <a:srgbClr val="CFD8DC"/>
          </a:solidFill>
          <a:ln/>
        </p:spPr>
      </p:sp>
      <p:sp>
        <p:nvSpPr>
          <p:cNvPr id="11" name="Text 9"/>
          <p:cNvSpPr/>
          <p:nvPr/>
        </p:nvSpPr>
        <p:spPr>
          <a:xfrm>
            <a:off x="1884961" y="1501874"/>
            <a:ext cx="803203" cy="714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816"/>
              </a:lnSpc>
              <a:buNone/>
            </a:pPr>
            <a:r>
              <a:rPr lang="en-US" sz="480" b="1" dirty="0">
                <a:solidFill>
                  <a:srgbClr val="455A64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1994 - 2014</a:t>
            </a:r>
            <a:endParaRPr lang="en-US" sz="480" dirty="0"/>
          </a:p>
        </p:txBody>
      </p:sp>
      <p:sp>
        <p:nvSpPr>
          <p:cNvPr id="12" name="Text 10"/>
          <p:cNvSpPr/>
          <p:nvPr/>
        </p:nvSpPr>
        <p:spPr>
          <a:xfrm>
            <a:off x="1611731" y="1687528"/>
            <a:ext cx="1241811" cy="109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193"/>
              </a:lnSpc>
              <a:buNone/>
            </a:pPr>
            <a:r>
              <a:rPr lang="en-US" sz="701" b="1" dirty="0">
                <a:solidFill>
                  <a:srgbClr val="37474F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Duopólio Estável</a:t>
            </a:r>
            <a:endParaRPr lang="en-US" sz="701" dirty="0"/>
          </a:p>
        </p:txBody>
      </p:sp>
      <p:sp>
        <p:nvSpPr>
          <p:cNvPr id="24" name="Text 16"/>
          <p:cNvSpPr/>
          <p:nvPr/>
        </p:nvSpPr>
        <p:spPr>
          <a:xfrm>
            <a:off x="1507556" y="4054933"/>
            <a:ext cx="1427988" cy="1811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714"/>
              </a:lnSpc>
              <a:buNone/>
            </a:pPr>
            <a:r>
              <a:rPr lang="en-US" sz="800" dirty="0">
                <a:solidFill>
                  <a:srgbClr val="666666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Competição estruturada.</a:t>
            </a:r>
            <a:endParaRPr lang="en-US" sz="800">
              <a:latin typeface="Open Sans"/>
              <a:ea typeface="Open Sans"/>
              <a:cs typeface="Open Sans"/>
            </a:endParaRPr>
          </a:p>
          <a:p>
            <a:pPr marL="0" indent="0" algn="ctr">
              <a:lnSpc>
                <a:spcPts val="714"/>
              </a:lnSpc>
              <a:buNone/>
            </a:pPr>
            <a:r>
              <a:rPr lang="en-US" sz="800" dirty="0">
                <a:solidFill>
                  <a:srgbClr val="666666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Apoio programático e previsível</a:t>
            </a:r>
            <a:r>
              <a:rPr lang="en-US" sz="500" dirty="0">
                <a:solidFill>
                  <a:srgbClr val="666666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5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5" name="Shape 17"/>
          <p:cNvSpPr/>
          <p:nvPr/>
        </p:nvSpPr>
        <p:spPr>
          <a:xfrm>
            <a:off x="4471988" y="1343453"/>
            <a:ext cx="190500" cy="2286000"/>
          </a:xfrm>
          <a:prstGeom prst="rect">
            <a:avLst/>
          </a:prstGeom>
          <a:noFill/>
          <a:ln/>
        </p:spPr>
      </p:sp>
      <p:sp>
        <p:nvSpPr>
          <p:cNvPr id="26" name="Shape 18"/>
          <p:cNvSpPr/>
          <p:nvPr/>
        </p:nvSpPr>
        <p:spPr>
          <a:xfrm>
            <a:off x="4562475" y="1572053"/>
            <a:ext cx="9525" cy="182880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7" name="Shape 19"/>
          <p:cNvSpPr/>
          <p:nvPr/>
        </p:nvSpPr>
        <p:spPr>
          <a:xfrm>
            <a:off x="4491038" y="2410253"/>
            <a:ext cx="152400" cy="152400"/>
          </a:xfrm>
          <a:prstGeom prst="roundRect">
            <a:avLst>
              <a:gd name="adj" fmla="val 96000"/>
            </a:avLst>
          </a:prstGeom>
          <a:solidFill>
            <a:srgbClr val="FFFFFF"/>
          </a:solidFill>
          <a:ln w="25400">
            <a:solidFill>
              <a:srgbClr val="E0E0E0"/>
            </a:solidFill>
            <a:prstDash val="solid"/>
          </a:ln>
        </p:spPr>
      </p:sp>
      <p:sp>
        <p:nvSpPr>
          <p:cNvPr id="28" name="Text 20"/>
          <p:cNvSpPr/>
          <p:nvPr/>
        </p:nvSpPr>
        <p:spPr>
          <a:xfrm>
            <a:off x="4533900" y="2448353"/>
            <a:ext cx="525601" cy="76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600" b="1" dirty="0">
                <a:solidFill>
                  <a:srgbClr val="999999">
                    <a:alpha val="99000"/>
                  </a:srgbClr>
                </a:solidFill>
                <a:latin typeface="Font Awesome 5 Free" pitchFamily="34" charset="0"/>
                <a:ea typeface="Font Awesome 5 Free" pitchFamily="34" charset="-122"/>
                <a:cs typeface="Font Awesome 5 Free" pitchFamily="34" charset="-120"/>
              </a:rPr>
              <a:t></a:t>
            </a:r>
            <a:endParaRPr lang="en-US" sz="600" dirty="0"/>
          </a:p>
        </p:txBody>
      </p:sp>
      <p:sp>
        <p:nvSpPr>
          <p:cNvPr id="29" name="Shape 21"/>
          <p:cNvSpPr/>
          <p:nvPr/>
        </p:nvSpPr>
        <p:spPr>
          <a:xfrm>
            <a:off x="4804105" y="1321887"/>
            <a:ext cx="3995108" cy="3116291"/>
          </a:xfrm>
          <a:prstGeom prst="roundRect">
            <a:avLst>
              <a:gd name="adj" fmla="val 4800"/>
            </a:avLst>
          </a:prstGeom>
          <a:solidFill>
            <a:srgbClr val="F1F8E9"/>
          </a:solidFill>
          <a:ln w="12700">
            <a:solidFill>
              <a:srgbClr val="DCEDC8"/>
            </a:solidFill>
            <a:prstDash val="solid"/>
          </a:ln>
        </p:spPr>
      </p:sp>
      <p:sp>
        <p:nvSpPr>
          <p:cNvPr id="30" name="Shape 22"/>
          <p:cNvSpPr/>
          <p:nvPr/>
        </p:nvSpPr>
        <p:spPr>
          <a:xfrm>
            <a:off x="6483532" y="1476803"/>
            <a:ext cx="423797" cy="101816"/>
          </a:xfrm>
          <a:prstGeom prst="roundRect">
            <a:avLst>
              <a:gd name="adj" fmla="val 33391"/>
            </a:avLst>
          </a:prstGeom>
          <a:solidFill>
            <a:srgbClr val="C5E1A5"/>
          </a:solidFill>
          <a:ln/>
        </p:spPr>
      </p:sp>
      <p:sp>
        <p:nvSpPr>
          <p:cNvPr id="31" name="Text 23"/>
          <p:cNvSpPr/>
          <p:nvPr/>
        </p:nvSpPr>
        <p:spPr>
          <a:xfrm>
            <a:off x="6393946" y="1472686"/>
            <a:ext cx="598602" cy="11005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816"/>
              </a:lnSpc>
              <a:buNone/>
            </a:pPr>
            <a:r>
              <a:rPr lang="en-US" sz="480" b="1" dirty="0">
                <a:solidFill>
                  <a:srgbClr val="33691E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Pós-2016</a:t>
            </a:r>
            <a:endParaRPr lang="en-US" sz="480" dirty="0"/>
          </a:p>
        </p:txBody>
      </p:sp>
      <p:sp>
        <p:nvSpPr>
          <p:cNvPr id="32" name="Text 24"/>
          <p:cNvSpPr/>
          <p:nvPr/>
        </p:nvSpPr>
        <p:spPr>
          <a:xfrm>
            <a:off x="6147451" y="1726388"/>
            <a:ext cx="1539509" cy="109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193"/>
              </a:lnSpc>
              <a:buNone/>
            </a:pPr>
            <a:r>
              <a:rPr lang="en-US" sz="701" b="1" dirty="0">
                <a:solidFill>
                  <a:srgbClr val="33691E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Hegemonia do Centrão</a:t>
            </a:r>
            <a:endParaRPr lang="en-US" sz="701" dirty="0"/>
          </a:p>
        </p:txBody>
      </p:sp>
      <p:sp>
        <p:nvSpPr>
          <p:cNvPr id="51" name="Text 32"/>
          <p:cNvSpPr/>
          <p:nvPr/>
        </p:nvSpPr>
        <p:spPr>
          <a:xfrm>
            <a:off x="5899211" y="4016563"/>
            <a:ext cx="2036508" cy="224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558B2F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Fragmentação e Pragmatismo.</a:t>
            </a:r>
            <a:endParaRPr lang="en-US" sz="800">
              <a:latin typeface="Open Sans"/>
              <a:ea typeface="Open Sans"/>
              <a:cs typeface="Open Sans"/>
            </a:endParaRPr>
          </a:p>
          <a:p>
            <a:pPr marL="0" indent="0" algn="ctr">
              <a:buNone/>
            </a:pPr>
            <a:r>
              <a:rPr lang="en-US" sz="800" dirty="0">
                <a:solidFill>
                  <a:srgbClr val="558B2F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Apoio condicionado (Varejo).</a:t>
            </a:r>
            <a:endParaRPr lang="en-US" sz="800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F496CFC-FE20-B2F9-C1C1-D71C8D49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695" y="1754756"/>
            <a:ext cx="2202431" cy="2162354"/>
          </a:xfrm>
          <a:prstGeom prst="rect">
            <a:avLst/>
          </a:prstGeom>
        </p:spPr>
      </p:pic>
      <p:pic>
        <p:nvPicPr>
          <p:cNvPr id="14" name="Imagem 1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1A4C2641-95CC-2D23-EA1C-26B0791472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112" t="5946" r="26572" b="20832"/>
          <a:stretch>
            <a:fillRect/>
          </a:stretch>
        </p:blipFill>
        <p:spPr>
          <a:xfrm>
            <a:off x="5622631" y="1831899"/>
            <a:ext cx="2360261" cy="20886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Logotipo, nome da empresa, Seta&#10;&#10;O conteúdo gerado por IA pode estar incorreto.">
            <a:extLst>
              <a:ext uri="{FF2B5EF4-FFF2-40B4-BE49-F238E27FC236}">
                <a16:creationId xmlns:a16="http://schemas.microsoft.com/office/drawing/2014/main" id="{625E3989-D9CE-8E0D-1758-8B8632FBD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1757363" y="1016505"/>
            <a:ext cx="5629275" cy="348091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2626937" y="732973"/>
            <a:ext cx="4180397" cy="1857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320"/>
              </a:lnSpc>
              <a:buNone/>
            </a:pPr>
            <a:r>
              <a:rPr lang="en-US" sz="1200" b="1" kern="0" spc="-36" dirty="0">
                <a:solidFill>
                  <a:srgbClr val="004D40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Anatomia e Função do Núcleo de Governo (NdG)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3352553" y="957716"/>
            <a:ext cx="2725700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122"/>
              </a:lnSpc>
              <a:buNone/>
            </a:pPr>
            <a:r>
              <a:rPr lang="en-US" sz="660" b="1" dirty="0">
                <a:solidFill>
                  <a:srgbClr val="546E7A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"Sistema Nervoso Central" e o Equilíbrio da Esplanada</a:t>
            </a:r>
            <a:endParaRPr lang="en-US" sz="660" dirty="0"/>
          </a:p>
        </p:txBody>
      </p:sp>
      <p:sp>
        <p:nvSpPr>
          <p:cNvPr id="6" name="Shape 4"/>
          <p:cNvSpPr/>
          <p:nvPr/>
        </p:nvSpPr>
        <p:spPr>
          <a:xfrm>
            <a:off x="1757363" y="4850077"/>
            <a:ext cx="5629275" cy="139970"/>
          </a:xfrm>
          <a:prstGeom prst="rect">
            <a:avLst/>
          </a:prstGeom>
          <a:noFill/>
          <a:ln w="12700">
            <a:solidFill>
              <a:srgbClr val="E0E0E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586284" y="4456317"/>
            <a:ext cx="1615578" cy="809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765"/>
              </a:lnSpc>
              <a:buNone/>
            </a:pPr>
            <a:r>
              <a:rPr lang="en-US" sz="450" dirty="0">
                <a:solidFill>
                  <a:srgbClr val="90A4AE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Fonte: Adaptado de Alessandro et al. (2013)</a:t>
            </a:r>
            <a:endParaRPr lang="en-US" sz="450" dirty="0"/>
          </a:p>
        </p:txBody>
      </p:sp>
      <p:sp>
        <p:nvSpPr>
          <p:cNvPr id="8" name="Shape 6"/>
          <p:cNvSpPr/>
          <p:nvPr/>
        </p:nvSpPr>
        <p:spPr>
          <a:xfrm>
            <a:off x="1442647" y="590098"/>
            <a:ext cx="6086475" cy="19050"/>
          </a:xfrm>
          <a:prstGeom prst="rect">
            <a:avLst/>
          </a:prstGeom>
          <a:solidFill>
            <a:srgbClr val="004D40"/>
          </a:solidFill>
          <a:ln/>
        </p:spPr>
      </p:sp>
      <p:sp>
        <p:nvSpPr>
          <p:cNvPr id="9" name="Shape 7"/>
          <p:cNvSpPr/>
          <p:nvPr/>
        </p:nvSpPr>
        <p:spPr>
          <a:xfrm>
            <a:off x="1757363" y="1309931"/>
            <a:ext cx="5629275" cy="2673858"/>
          </a:xfrm>
          <a:prstGeom prst="rect">
            <a:avLst/>
          </a:prstGeom>
          <a:noFill/>
          <a:ln/>
        </p:spPr>
      </p:sp>
      <p:sp>
        <p:nvSpPr>
          <p:cNvPr id="18" name="Text 9"/>
          <p:cNvSpPr/>
          <p:nvPr/>
        </p:nvSpPr>
        <p:spPr>
          <a:xfrm>
            <a:off x="4222090" y="2481728"/>
            <a:ext cx="78105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351"/>
              </a:lnSpc>
              <a:buNone/>
            </a:pPr>
            <a:r>
              <a:rPr lang="en-US" sz="1108" b="1" dirty="0">
                <a:solidFill>
                  <a:srgbClr val="FFFFFF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NdG</a:t>
            </a:r>
            <a:endParaRPr lang="en-US" sz="1108" dirty="0"/>
          </a:p>
        </p:txBody>
      </p:sp>
      <p:sp>
        <p:nvSpPr>
          <p:cNvPr id="21" name="Text 11"/>
          <p:cNvSpPr/>
          <p:nvPr/>
        </p:nvSpPr>
        <p:spPr>
          <a:xfrm>
            <a:off x="2514396" y="1784251"/>
            <a:ext cx="1557338" cy="119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lnSpc>
                <a:spcPts val="946"/>
              </a:lnSpc>
              <a:buNone/>
            </a:pPr>
            <a:r>
              <a:rPr lang="en-US" sz="776" b="1" dirty="0">
                <a:solidFill>
                  <a:srgbClr val="333333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Coordenação Política</a:t>
            </a:r>
            <a:endParaRPr lang="en-US" sz="776" dirty="0"/>
          </a:p>
        </p:txBody>
      </p:sp>
      <p:sp>
        <p:nvSpPr>
          <p:cNvPr id="22" name="Text 12"/>
          <p:cNvSpPr/>
          <p:nvPr/>
        </p:nvSpPr>
        <p:spPr>
          <a:xfrm>
            <a:off x="2683270" y="1917943"/>
            <a:ext cx="1390650" cy="857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lnSpc>
                <a:spcPts val="671"/>
              </a:lnSpc>
              <a:buNone/>
            </a:pPr>
            <a:r>
              <a:rPr lang="en-US" sz="554" dirty="0">
                <a:solidFill>
                  <a:srgbClr val="666666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Negociação com Legislativo</a:t>
            </a:r>
            <a:endParaRPr lang="en-US" sz="554" dirty="0"/>
          </a:p>
        </p:txBody>
      </p:sp>
      <p:sp>
        <p:nvSpPr>
          <p:cNvPr id="24" name="Text 13"/>
          <p:cNvSpPr/>
          <p:nvPr/>
        </p:nvSpPr>
        <p:spPr>
          <a:xfrm>
            <a:off x="1455349" y="3599604"/>
            <a:ext cx="1133475" cy="109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878"/>
              </a:lnSpc>
              <a:buNone/>
            </a:pPr>
            <a:r>
              <a:rPr lang="en-US" sz="720" b="1" dirty="0">
                <a:solidFill>
                  <a:srgbClr val="333333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Planejamento</a:t>
            </a:r>
            <a:endParaRPr lang="en-US" sz="720" dirty="0"/>
          </a:p>
        </p:txBody>
      </p:sp>
      <p:sp>
        <p:nvSpPr>
          <p:cNvPr id="25" name="Text 14"/>
          <p:cNvSpPr/>
          <p:nvPr/>
        </p:nvSpPr>
        <p:spPr>
          <a:xfrm>
            <a:off x="1470664" y="3726260"/>
            <a:ext cx="1109662" cy="857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671"/>
              </a:lnSpc>
              <a:buNone/>
            </a:pPr>
            <a:r>
              <a:rPr lang="en-US" sz="554" dirty="0">
                <a:solidFill>
                  <a:srgbClr val="666666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 Estratégica</a:t>
            </a:r>
            <a:endParaRPr lang="en-US" sz="554" dirty="0"/>
          </a:p>
        </p:txBody>
      </p:sp>
      <p:pic>
        <p:nvPicPr>
          <p:cNvPr id="33" name="Imagem 32" descr="Diagrama, Esquemático">
            <a:extLst>
              <a:ext uri="{FF2B5EF4-FFF2-40B4-BE49-F238E27FC236}">
                <a16:creationId xmlns:a16="http://schemas.microsoft.com/office/drawing/2014/main" id="{C02575F0-E2C0-5BB3-7977-D5EAEE851E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644" t="1608" r="23051" b="-1403"/>
          <a:stretch>
            <a:fillRect/>
          </a:stretch>
        </p:blipFill>
        <p:spPr>
          <a:xfrm>
            <a:off x="2412260" y="1299860"/>
            <a:ext cx="3972593" cy="3334750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6234198" y="3757260"/>
            <a:ext cx="1204913" cy="109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878"/>
              </a:lnSpc>
              <a:buNone/>
            </a:pPr>
            <a:r>
              <a:rPr lang="en-US" sz="720" b="1" dirty="0">
                <a:solidFill>
                  <a:srgbClr val="333333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Monitoramento</a:t>
            </a:r>
            <a:endParaRPr lang="en-US" sz="720" dirty="0"/>
          </a:p>
        </p:txBody>
      </p:sp>
      <p:sp>
        <p:nvSpPr>
          <p:cNvPr id="28" name="Text 16"/>
          <p:cNvSpPr/>
          <p:nvPr/>
        </p:nvSpPr>
        <p:spPr>
          <a:xfrm>
            <a:off x="6211675" y="3598165"/>
            <a:ext cx="1185863" cy="857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671"/>
              </a:lnSpc>
              <a:buNone/>
            </a:pPr>
            <a:r>
              <a:rPr lang="en-US" sz="554" dirty="0">
                <a:solidFill>
                  <a:srgbClr val="666666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Resultados / Entregas</a:t>
            </a:r>
            <a:endParaRPr lang="en-US" sz="554" dirty="0"/>
          </a:p>
        </p:txBody>
      </p:sp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CF5C01F9-4286-3727-62CF-216448528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189" y="1461458"/>
            <a:ext cx="579193" cy="94405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2739E92-67D9-83F5-FDFB-E3C4DDF06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245" y="3565289"/>
            <a:ext cx="302079" cy="28393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BF4AF2-8664-8330-E3F2-1332C5884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5911" y="3621078"/>
            <a:ext cx="28575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, nome da empresa, Seta&#10;&#10;O conteúdo gerado por IA pode estar incorreto.">
            <a:extLst>
              <a:ext uri="{FF2B5EF4-FFF2-40B4-BE49-F238E27FC236}">
                <a16:creationId xmlns:a16="http://schemas.microsoft.com/office/drawing/2014/main" id="{9C197E5F-89DF-9813-84AD-AA8455A46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83"/>
          <a:stretch>
            <a:fillRect/>
          </a:stretch>
        </p:blipFill>
        <p:spPr>
          <a:xfrm>
            <a:off x="0" y="0"/>
            <a:ext cx="9144000" cy="5158252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2114239" y="441310"/>
            <a:ext cx="5252727" cy="195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512"/>
              </a:lnSpc>
              <a:buNone/>
            </a:pPr>
            <a:r>
              <a:rPr lang="en-US" sz="1260" b="1" kern="0" spc="-25" dirty="0">
                <a:solidFill>
                  <a:srgbClr val="333333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Hipótese Central: O NdG como Mecanismo Compensatório</a:t>
            </a:r>
            <a:endParaRPr lang="en-US" sz="1260" dirty="0"/>
          </a:p>
        </p:txBody>
      </p:sp>
      <p:sp>
        <p:nvSpPr>
          <p:cNvPr id="4" name="Text 2"/>
          <p:cNvSpPr/>
          <p:nvPr/>
        </p:nvSpPr>
        <p:spPr>
          <a:xfrm>
            <a:off x="2833162" y="700418"/>
            <a:ext cx="3174789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122"/>
              </a:lnSpc>
              <a:buNone/>
            </a:pPr>
            <a:r>
              <a:rPr lang="en-US" sz="660" b="1" dirty="0">
                <a:solidFill>
                  <a:srgbClr val="546E7A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Superando a Fragmentação para Implementar a Agenda Legislativa</a:t>
            </a:r>
            <a:endParaRPr lang="en-US" sz="66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B5BFE1E-0D58-68DD-939E-6A6FF7ED40B3}"/>
              </a:ext>
            </a:extLst>
          </p:cNvPr>
          <p:cNvGrpSpPr/>
          <p:nvPr/>
        </p:nvGrpSpPr>
        <p:grpSpPr>
          <a:xfrm>
            <a:off x="312406" y="1974332"/>
            <a:ext cx="2899868" cy="2049188"/>
            <a:chOff x="594678" y="1975201"/>
            <a:chExt cx="1343025" cy="1247775"/>
          </a:xfrm>
        </p:grpSpPr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878" y="1975201"/>
              <a:ext cx="1057275" cy="1247775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594678" y="2044257"/>
              <a:ext cx="1214438" cy="762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ctr">
                <a:lnSpc>
                  <a:spcPts val="594"/>
                </a:lnSpc>
                <a:buNone/>
              </a:pPr>
              <a:r>
                <a:rPr lang="en-US" sz="488" b="1" dirty="0">
                  <a:solidFill>
                    <a:srgbClr val="333333">
                      <a:alpha val="99000"/>
                    </a:srgb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DESAFIOS DO SISTEMA</a:t>
              </a:r>
              <a:endParaRPr lang="en-US" sz="488" dirty="0"/>
            </a:p>
          </p:txBody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128" y="2189513"/>
              <a:ext cx="857250" cy="9525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777006" y="2299105"/>
              <a:ext cx="523875" cy="80963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l">
                <a:lnSpc>
                  <a:spcPts val="635"/>
                </a:lnSpc>
                <a:buNone/>
              </a:pPr>
              <a:r>
                <a:rPr lang="en-US" sz="525" dirty="0">
                  <a:solidFill>
                    <a:srgbClr val="546E7A">
                      <a:alpha val="99000"/>
                    </a:srgbClr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</a:t>
              </a:r>
              <a:endParaRPr lang="en-US" sz="525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885191" y="2251426"/>
              <a:ext cx="862012" cy="71438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545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Fragmentação</a:t>
              </a:r>
              <a:endParaRPr lang="en-US" sz="800">
                <a:latin typeface="Inter"/>
                <a:ea typeface="Calibri"/>
                <a:cs typeface="Calibri"/>
              </a:endParaRPr>
            </a:p>
          </p:txBody>
        </p:sp>
        <p:sp>
          <p:nvSpPr>
            <p:cNvPr id="12" name="Text 7"/>
            <p:cNvSpPr/>
            <p:nvPr/>
          </p:nvSpPr>
          <p:spPr>
            <a:xfrm>
              <a:off x="885191" y="2318101"/>
              <a:ext cx="733425" cy="71438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545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Partidária</a:t>
              </a:r>
              <a:endParaRPr lang="en-US" sz="800" dirty="0">
                <a:latin typeface="Inter"/>
              </a:endParaRPr>
            </a:p>
          </p:txBody>
        </p:sp>
        <p:sp>
          <p:nvSpPr>
            <p:cNvPr id="13" name="Text 8"/>
            <p:cNvSpPr/>
            <p:nvPr/>
          </p:nvSpPr>
          <p:spPr>
            <a:xfrm>
              <a:off x="885191" y="2389538"/>
              <a:ext cx="766763" cy="5715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l">
                <a:lnSpc>
                  <a:spcPts val="454"/>
                </a:lnSpc>
                <a:buNone/>
              </a:pPr>
              <a:r>
                <a:rPr lang="en-US" sz="375" i="1" dirty="0">
                  <a:solidFill>
                    <a:srgbClr val="78909C">
                      <a:alpha val="99000"/>
                    </a:srgbClr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(Ames, 2003)</a:t>
              </a:r>
              <a:endParaRPr lang="en-US" sz="375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795134" y="2532418"/>
              <a:ext cx="523875" cy="80963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l">
                <a:lnSpc>
                  <a:spcPts val="635"/>
                </a:lnSpc>
                <a:buNone/>
              </a:pPr>
              <a:r>
                <a:rPr lang="en-US" sz="525" dirty="0">
                  <a:solidFill>
                    <a:srgbClr val="546E7A">
                      <a:alpha val="99000"/>
                    </a:srgbClr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</a:t>
              </a:r>
              <a:endParaRPr lang="en-US" sz="525" dirty="0"/>
            </a:p>
          </p:txBody>
        </p:sp>
        <p:sp>
          <p:nvSpPr>
            <p:cNvPr id="15" name="Text 10"/>
            <p:cNvSpPr/>
            <p:nvPr/>
          </p:nvSpPr>
          <p:spPr>
            <a:xfrm>
              <a:off x="885191" y="2537176"/>
              <a:ext cx="962025" cy="71438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545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Federalismo Forte</a:t>
              </a:r>
              <a:endParaRPr lang="en-US" sz="800" dirty="0">
                <a:latin typeface="Inter"/>
              </a:endParaRPr>
            </a:p>
          </p:txBody>
        </p:sp>
        <p:sp>
          <p:nvSpPr>
            <p:cNvPr id="16" name="Text 11"/>
            <p:cNvSpPr/>
            <p:nvPr/>
          </p:nvSpPr>
          <p:spPr>
            <a:xfrm>
              <a:off x="795134" y="2737241"/>
              <a:ext cx="523875" cy="80963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l">
                <a:lnSpc>
                  <a:spcPts val="635"/>
                </a:lnSpc>
                <a:buNone/>
              </a:pPr>
              <a:r>
                <a:rPr lang="en-US" sz="525" dirty="0">
                  <a:solidFill>
                    <a:srgbClr val="546E7A">
                      <a:alpha val="99000"/>
                    </a:srgbClr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</a:t>
              </a:r>
              <a:endParaRPr lang="en-US" sz="525" dirty="0"/>
            </a:p>
          </p:txBody>
        </p:sp>
        <p:sp>
          <p:nvSpPr>
            <p:cNvPr id="17" name="Text 12"/>
            <p:cNvSpPr/>
            <p:nvPr/>
          </p:nvSpPr>
          <p:spPr>
            <a:xfrm>
              <a:off x="885191" y="2703863"/>
              <a:ext cx="1052512" cy="71438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545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Sistema Proporcional</a:t>
              </a:r>
              <a:endParaRPr lang="en-US" sz="800" dirty="0">
                <a:latin typeface="Inter"/>
              </a:endParaRPr>
            </a:p>
          </p:txBody>
        </p:sp>
        <p:sp>
          <p:nvSpPr>
            <p:cNvPr id="18" name="Text 13"/>
            <p:cNvSpPr/>
            <p:nvPr/>
          </p:nvSpPr>
          <p:spPr>
            <a:xfrm>
              <a:off x="885191" y="2775301"/>
              <a:ext cx="838200" cy="6191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499"/>
                </a:lnSpc>
                <a:buNone/>
              </a:pPr>
              <a:r>
                <a:rPr lang="en-US" sz="800" dirty="0">
                  <a:solidFill>
                    <a:srgbClr val="455A64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de Lista Aberta</a:t>
              </a:r>
              <a:endParaRPr lang="en-US" sz="800" dirty="0">
                <a:latin typeface="Inter"/>
              </a:endParaRPr>
            </a:p>
          </p:txBody>
        </p:sp>
        <p:sp>
          <p:nvSpPr>
            <p:cNvPr id="19" name="Text 14"/>
            <p:cNvSpPr/>
            <p:nvPr/>
          </p:nvSpPr>
          <p:spPr>
            <a:xfrm>
              <a:off x="885191" y="2841976"/>
              <a:ext cx="995362" cy="5715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454"/>
                </a:lnSpc>
                <a:buNone/>
              </a:pPr>
              <a:r>
                <a:rPr lang="en-US" sz="800" i="1" dirty="0">
                  <a:solidFill>
                    <a:srgbClr val="78909C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(Shugart &amp; Carey, 1992)</a:t>
              </a:r>
              <a:endParaRPr lang="en-US" sz="800" dirty="0">
                <a:latin typeface="Inter"/>
              </a:endParaRPr>
            </a:p>
          </p:txBody>
        </p:sp>
        <p:sp>
          <p:nvSpPr>
            <p:cNvPr id="20" name="Text 15"/>
            <p:cNvSpPr/>
            <p:nvPr/>
          </p:nvSpPr>
          <p:spPr>
            <a:xfrm>
              <a:off x="795134" y="2994389"/>
              <a:ext cx="523875" cy="80963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l">
                <a:lnSpc>
                  <a:spcPts val="635"/>
                </a:lnSpc>
                <a:buNone/>
              </a:pPr>
              <a:r>
                <a:rPr lang="en-US" sz="525" dirty="0">
                  <a:solidFill>
                    <a:srgbClr val="546E7A">
                      <a:alpha val="99000"/>
                    </a:srgbClr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</a:t>
              </a:r>
              <a:endParaRPr lang="en-US" sz="525" dirty="0"/>
            </a:p>
          </p:txBody>
        </p:sp>
        <p:sp>
          <p:nvSpPr>
            <p:cNvPr id="21" name="Text 16"/>
            <p:cNvSpPr/>
            <p:nvPr/>
          </p:nvSpPr>
          <p:spPr>
            <a:xfrm>
              <a:off x="885191" y="2989613"/>
              <a:ext cx="1023937" cy="71438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545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Distância Ideológica</a:t>
              </a:r>
              <a:endParaRPr lang="en-US" sz="800" dirty="0">
                <a:latin typeface="Inter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2576AFB-600B-7ECD-0111-D0F22811CE9B}"/>
              </a:ext>
            </a:extLst>
          </p:cNvPr>
          <p:cNvGrpSpPr/>
          <p:nvPr/>
        </p:nvGrpSpPr>
        <p:grpSpPr>
          <a:xfrm>
            <a:off x="6201516" y="1860410"/>
            <a:ext cx="3485669" cy="2246750"/>
            <a:chOff x="7136433" y="2145166"/>
            <a:chExt cx="1407414" cy="1114425"/>
          </a:xfrm>
        </p:grpSpPr>
        <p:pic>
          <p:nvPicPr>
            <p:cNvPr id="48" name="Image 1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0347" y="2145166"/>
              <a:ext cx="1019175" cy="1114425"/>
            </a:xfrm>
            <a:prstGeom prst="rect">
              <a:avLst/>
            </a:prstGeom>
          </p:spPr>
        </p:pic>
        <p:sp>
          <p:nvSpPr>
            <p:cNvPr id="49" name="Text 32"/>
            <p:cNvSpPr/>
            <p:nvPr/>
          </p:nvSpPr>
          <p:spPr>
            <a:xfrm>
              <a:off x="7272485" y="2230525"/>
              <a:ext cx="871538" cy="7620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ctr">
                <a:lnSpc>
                  <a:spcPts val="594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Montserrat"/>
                  <a:ea typeface="Montserrat" pitchFamily="34" charset="-122"/>
                  <a:cs typeface="Montserrat" pitchFamily="34" charset="-120"/>
                </a:rPr>
                <a:t>RESULTADO:</a:t>
              </a:r>
              <a:endParaRPr lang="en-US" sz="800" dirty="0">
                <a:latin typeface="Montserrat"/>
              </a:endParaRPr>
            </a:p>
          </p:txBody>
        </p:sp>
        <p:sp>
          <p:nvSpPr>
            <p:cNvPr id="50" name="Text 33"/>
            <p:cNvSpPr/>
            <p:nvPr/>
          </p:nvSpPr>
          <p:spPr>
            <a:xfrm>
              <a:off x="7136433" y="2358145"/>
              <a:ext cx="1093089" cy="67247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ctr">
                <a:lnSpc>
                  <a:spcPts val="640"/>
                </a:lnSpc>
                <a:buNone/>
              </a:pPr>
              <a:r>
                <a:rPr lang="en-US" sz="800" b="1" dirty="0">
                  <a:solidFill>
                    <a:srgbClr val="004D40">
                      <a:alpha val="99000"/>
                    </a:srgbClr>
                  </a:solidFill>
                  <a:latin typeface="Montserrat"/>
                  <a:ea typeface="Montserrat" pitchFamily="34" charset="-122"/>
                  <a:cs typeface="Montserrat" pitchFamily="34" charset="-120"/>
                </a:rPr>
                <a:t>SUCESSO LEGISLATIVO</a:t>
              </a:r>
              <a:endParaRPr lang="en-US" sz="800" dirty="0">
                <a:latin typeface="Montserrat"/>
              </a:endParaRPr>
            </a:p>
          </p:txBody>
        </p:sp>
        <p:pic>
          <p:nvPicPr>
            <p:cNvPr id="51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05597" y="2454728"/>
              <a:ext cx="809625" cy="9525"/>
            </a:xfrm>
            <a:prstGeom prst="rect">
              <a:avLst/>
            </a:prstGeom>
          </p:spPr>
        </p:pic>
        <p:sp>
          <p:nvSpPr>
            <p:cNvPr id="52" name="Text 34"/>
            <p:cNvSpPr/>
            <p:nvPr/>
          </p:nvSpPr>
          <p:spPr>
            <a:xfrm>
              <a:off x="7288107" y="2517007"/>
              <a:ext cx="533400" cy="90488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l">
                <a:lnSpc>
                  <a:spcPts val="726"/>
                </a:lnSpc>
                <a:buNone/>
              </a:pPr>
              <a:r>
                <a:rPr lang="en-US" sz="600" dirty="0">
                  <a:solidFill>
                    <a:srgbClr val="004D40">
                      <a:alpha val="99000"/>
                    </a:srgbClr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</a:t>
              </a:r>
              <a:endParaRPr lang="en-US" sz="600" dirty="0"/>
            </a:p>
          </p:txBody>
        </p:sp>
        <p:sp>
          <p:nvSpPr>
            <p:cNvPr id="53" name="Text 35"/>
            <p:cNvSpPr/>
            <p:nvPr/>
          </p:nvSpPr>
          <p:spPr>
            <a:xfrm>
              <a:off x="7400847" y="2497591"/>
              <a:ext cx="1000125" cy="6191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499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Maior Capacidade de</a:t>
              </a:r>
              <a:endParaRPr lang="en-US" sz="800" dirty="0">
                <a:latin typeface="Inter"/>
              </a:endParaRPr>
            </a:p>
          </p:txBody>
        </p:sp>
        <p:sp>
          <p:nvSpPr>
            <p:cNvPr id="54" name="Text 36"/>
            <p:cNvSpPr/>
            <p:nvPr/>
          </p:nvSpPr>
          <p:spPr>
            <a:xfrm>
              <a:off x="7400847" y="2564266"/>
              <a:ext cx="1143000" cy="6191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499"/>
                </a:lnSpc>
                <a:buNone/>
              </a:pPr>
              <a:r>
                <a:rPr lang="en-US" sz="4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I</a:t>
              </a: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mplementação da Agenda</a:t>
              </a:r>
              <a:endParaRPr lang="en-US" sz="800" dirty="0">
                <a:latin typeface="Inter"/>
              </a:endParaRPr>
            </a:p>
          </p:txBody>
        </p:sp>
        <p:sp>
          <p:nvSpPr>
            <p:cNvPr id="55" name="Text 37"/>
            <p:cNvSpPr/>
            <p:nvPr/>
          </p:nvSpPr>
          <p:spPr>
            <a:xfrm>
              <a:off x="7281785" y="2759015"/>
              <a:ext cx="533400" cy="90488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l">
                <a:lnSpc>
                  <a:spcPts val="726"/>
                </a:lnSpc>
                <a:buNone/>
              </a:pPr>
              <a:r>
                <a:rPr lang="en-US" sz="600" dirty="0">
                  <a:solidFill>
                    <a:srgbClr val="004D40">
                      <a:alpha val="99000"/>
                    </a:srgbClr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</a:t>
              </a:r>
              <a:endParaRPr lang="en-US" sz="600" dirty="0"/>
            </a:p>
          </p:txBody>
        </p:sp>
        <p:sp>
          <p:nvSpPr>
            <p:cNvPr id="56" name="Text 38"/>
            <p:cNvSpPr/>
            <p:nvPr/>
          </p:nvSpPr>
          <p:spPr>
            <a:xfrm>
              <a:off x="7400847" y="2759528"/>
              <a:ext cx="1085850" cy="6191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499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Estabilidade da Coalizão</a:t>
              </a:r>
              <a:endParaRPr lang="en-US" sz="800" dirty="0">
                <a:latin typeface="Inter"/>
              </a:endParaRPr>
            </a:p>
          </p:txBody>
        </p:sp>
        <p:sp>
          <p:nvSpPr>
            <p:cNvPr id="57" name="Text 39"/>
            <p:cNvSpPr/>
            <p:nvPr/>
          </p:nvSpPr>
          <p:spPr>
            <a:xfrm>
              <a:off x="7288107" y="2968292"/>
              <a:ext cx="533400" cy="90488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l">
                <a:lnSpc>
                  <a:spcPts val="726"/>
                </a:lnSpc>
                <a:buNone/>
              </a:pPr>
              <a:r>
                <a:rPr lang="en-US" sz="600" dirty="0">
                  <a:solidFill>
                    <a:srgbClr val="004D40">
                      <a:alpha val="99000"/>
                    </a:srgbClr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</a:t>
              </a:r>
              <a:endParaRPr lang="en-US" sz="600" dirty="0"/>
            </a:p>
          </p:txBody>
        </p:sp>
        <p:sp>
          <p:nvSpPr>
            <p:cNvPr id="58" name="Text 40"/>
            <p:cNvSpPr/>
            <p:nvPr/>
          </p:nvSpPr>
          <p:spPr>
            <a:xfrm>
              <a:off x="7400847" y="2950028"/>
              <a:ext cx="1042988" cy="6191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499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 pitchFamily="34" charset="-122"/>
                  <a:cs typeface="Inter" pitchFamily="34" charset="-120"/>
                </a:rPr>
                <a:t>Aprovação de Políticas</a:t>
              </a:r>
              <a:endParaRPr lang="en-US" sz="800" dirty="0">
                <a:latin typeface="Inter"/>
              </a:endParaRPr>
            </a:p>
          </p:txBody>
        </p:sp>
        <p:sp>
          <p:nvSpPr>
            <p:cNvPr id="59" name="Text 41"/>
            <p:cNvSpPr/>
            <p:nvPr/>
          </p:nvSpPr>
          <p:spPr>
            <a:xfrm>
              <a:off x="7400847" y="3011941"/>
              <a:ext cx="676275" cy="6191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marL="0" indent="0" algn="l">
                <a:lnSpc>
                  <a:spcPts val="499"/>
                </a:lnSpc>
                <a:buNone/>
              </a:pPr>
              <a:r>
                <a:rPr lang="en-US" sz="800" b="1" dirty="0">
                  <a:solidFill>
                    <a:srgbClr val="333333">
                      <a:alpha val="99000"/>
                    </a:srgbClr>
                  </a:solidFill>
                  <a:latin typeface="Inter"/>
                  <a:ea typeface="Inter"/>
                  <a:cs typeface="Inter" pitchFamily="34" charset="-120"/>
                </a:rPr>
                <a:t>Públicas</a:t>
              </a:r>
              <a:endParaRPr lang="en-US" sz="800" dirty="0">
                <a:latin typeface="Inter"/>
                <a:ea typeface="Inter"/>
              </a:endParaRPr>
            </a:p>
          </p:txBody>
        </p:sp>
      </p:grpSp>
      <p:sp>
        <p:nvSpPr>
          <p:cNvPr id="60" name="Shape 42"/>
          <p:cNvSpPr/>
          <p:nvPr/>
        </p:nvSpPr>
        <p:spPr>
          <a:xfrm>
            <a:off x="1752092" y="4374220"/>
            <a:ext cx="5880034" cy="260890"/>
          </a:xfrm>
          <a:prstGeom prst="rect">
            <a:avLst/>
          </a:prstGeom>
          <a:noFill/>
          <a:ln w="12700">
            <a:solidFill>
              <a:srgbClr val="333333"/>
            </a:solidFill>
            <a:prstDash val="solid"/>
          </a:ln>
        </p:spPr>
      </p:sp>
      <p:sp>
        <p:nvSpPr>
          <p:cNvPr id="61" name="Text 43"/>
          <p:cNvSpPr/>
          <p:nvPr/>
        </p:nvSpPr>
        <p:spPr>
          <a:xfrm>
            <a:off x="1723776" y="4386507"/>
            <a:ext cx="5550047" cy="104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780"/>
              </a:lnSpc>
              <a:buNone/>
            </a:pPr>
            <a:r>
              <a:rPr lang="en-US" sz="600" b="1" dirty="0">
                <a:solidFill>
                  <a:srgbClr val="004D4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Conclusão:</a:t>
            </a:r>
            <a:r>
              <a:rPr lang="en-US" sz="600" dirty="0">
                <a:solidFill>
                  <a:srgbClr val="333333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Quanto maior a </a:t>
            </a:r>
            <a:r>
              <a:rPr lang="en-US" sz="600" b="1" dirty="0">
                <a:solidFill>
                  <a:srgbClr val="333333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estruturação</a:t>
            </a:r>
            <a:r>
              <a:rPr lang="en-US" sz="600" dirty="0">
                <a:solidFill>
                  <a:srgbClr val="333333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sz="600" b="1" dirty="0">
                <a:solidFill>
                  <a:srgbClr val="333333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participação do NdG</a:t>
            </a:r>
            <a:r>
              <a:rPr lang="en-US" sz="600" dirty="0">
                <a:solidFill>
                  <a:srgbClr val="333333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maior a capacidade do Executivo de neutralizar as assimetrias do sistema e </a:t>
            </a:r>
            <a:endParaRPr lang="en-US" sz="600" dirty="0"/>
          </a:p>
        </p:txBody>
      </p:sp>
      <p:sp>
        <p:nvSpPr>
          <p:cNvPr id="62" name="Shape 44"/>
          <p:cNvSpPr/>
          <p:nvPr/>
        </p:nvSpPr>
        <p:spPr>
          <a:xfrm>
            <a:off x="4347104" y="4386507"/>
            <a:ext cx="2921889" cy="203835"/>
          </a:xfrm>
          <a:prstGeom prst="rect">
            <a:avLst/>
          </a:prstGeom>
          <a:noFill/>
          <a:ln/>
        </p:spPr>
      </p:sp>
      <p:sp>
        <p:nvSpPr>
          <p:cNvPr id="63" name="Text 45"/>
          <p:cNvSpPr/>
          <p:nvPr/>
        </p:nvSpPr>
        <p:spPr>
          <a:xfrm>
            <a:off x="6815177" y="4386507"/>
            <a:ext cx="912625" cy="104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780"/>
              </a:lnSpc>
              <a:buNone/>
            </a:pPr>
            <a:r>
              <a:rPr lang="en-US" sz="600" b="1" dirty="0">
                <a:solidFill>
                  <a:srgbClr val="333333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aprovar sua</a:t>
            </a:r>
            <a:endParaRPr lang="en-US" sz="600" dirty="0"/>
          </a:p>
        </p:txBody>
      </p:sp>
      <p:sp>
        <p:nvSpPr>
          <p:cNvPr id="64" name="Text 46"/>
          <p:cNvSpPr/>
          <p:nvPr/>
        </p:nvSpPr>
        <p:spPr>
          <a:xfrm>
            <a:off x="4347104" y="4538907"/>
            <a:ext cx="737471" cy="104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780"/>
              </a:lnSpc>
              <a:buNone/>
            </a:pPr>
            <a:r>
              <a:rPr lang="en-US" sz="600" b="1" dirty="0">
                <a:solidFill>
                  <a:srgbClr val="333333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agenda</a:t>
            </a:r>
            <a:endParaRPr lang="en-US" sz="600" dirty="0"/>
          </a:p>
        </p:txBody>
      </p:sp>
      <p:sp>
        <p:nvSpPr>
          <p:cNvPr id="65" name="Text 47"/>
          <p:cNvSpPr/>
          <p:nvPr/>
        </p:nvSpPr>
        <p:spPr>
          <a:xfrm>
            <a:off x="4625566" y="4485567"/>
            <a:ext cx="478917" cy="104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780"/>
              </a:lnSpc>
              <a:buNone/>
            </a:pPr>
            <a:r>
              <a:rPr lang="en-US" sz="600" dirty="0">
                <a:solidFill>
                  <a:srgbClr val="333333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600" dirty="0"/>
          </a:p>
        </p:txBody>
      </p:sp>
      <p:pic>
        <p:nvPicPr>
          <p:cNvPr id="67" name="Imagem 66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51B79AD7-108F-662B-2903-11C15907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7" t="13034" r="1024" b="8948"/>
          <a:stretch>
            <a:fillRect/>
          </a:stretch>
        </p:blipFill>
        <p:spPr>
          <a:xfrm>
            <a:off x="2093083" y="1112595"/>
            <a:ext cx="4393161" cy="29429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Logotipo, nome da empresa, Seta&#10;&#10;O conteúdo gerado por IA pode estar incorreto.">
            <a:extLst>
              <a:ext uri="{FF2B5EF4-FFF2-40B4-BE49-F238E27FC236}">
                <a16:creationId xmlns:a16="http://schemas.microsoft.com/office/drawing/2014/main" id="{8A4EBFC4-DA3E-2C29-1A6A-FE69D505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3335098" y="650152"/>
            <a:ext cx="2481434" cy="1476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960" b="1" kern="0" spc="-19" dirty="0">
                <a:solidFill>
                  <a:srgbClr val="333333">
                    <a:alpha val="99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Metodologia e Estrutura da Tese</a:t>
            </a:r>
            <a:endParaRPr lang="en-US" sz="960" dirty="0"/>
          </a:p>
        </p:txBody>
      </p:sp>
      <p:sp>
        <p:nvSpPr>
          <p:cNvPr id="4" name="Text 2"/>
          <p:cNvSpPr/>
          <p:nvPr/>
        </p:nvSpPr>
        <p:spPr>
          <a:xfrm>
            <a:off x="3312971" y="804275"/>
            <a:ext cx="2545607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122"/>
              </a:lnSpc>
              <a:buNone/>
            </a:pPr>
            <a:r>
              <a:rPr lang="en-US" sz="660" dirty="0">
                <a:solidFill>
                  <a:srgbClr val="546E7A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Caminho para Explicar a Governabilidade Brasileira</a:t>
            </a:r>
            <a:endParaRPr lang="en-US" sz="66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71" y="1369185"/>
            <a:ext cx="1758440" cy="173777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16507" y="1823957"/>
            <a:ext cx="1757811" cy="1408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594"/>
              </a:lnSpc>
              <a:buNone/>
            </a:pPr>
            <a:r>
              <a:rPr lang="en-US" sz="900" b="1" dirty="0">
                <a:solidFill>
                  <a:srgbClr val="333333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1. Fundamentação Teórica</a:t>
            </a:r>
            <a:endParaRPr lang="en-US" sz="900">
              <a:latin typeface="Montserrat"/>
              <a:ea typeface="Calibri"/>
              <a:cs typeface="Calibri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9574" y="2157423"/>
            <a:ext cx="1413384" cy="21287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499"/>
              </a:lnSpc>
              <a:buNone/>
            </a:pPr>
            <a:r>
              <a:rPr lang="en-US" sz="800" b="1" dirty="0">
                <a:solidFill>
                  <a:srgbClr val="444444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• Presidencialismo de</a:t>
            </a:r>
          </a:p>
          <a:p>
            <a:pPr>
              <a:lnSpc>
                <a:spcPct val="150000"/>
              </a:lnSpc>
            </a:pPr>
            <a:r>
              <a:rPr lang="en-US" sz="800" err="1">
                <a:solidFill>
                  <a:srgbClr val="444444">
                    <a:alpha val="99000"/>
                  </a:srgbClr>
                </a:solidFill>
                <a:latin typeface="Inter"/>
              </a:rPr>
              <a:t>Coalisão</a:t>
            </a:r>
            <a:r>
              <a:rPr lang="en-US" sz="800" dirty="0">
                <a:solidFill>
                  <a:srgbClr val="444444">
                    <a:alpha val="99000"/>
                  </a:srgbClr>
                </a:solidFill>
                <a:latin typeface="Inter"/>
              </a:rPr>
              <a:t> (</a:t>
            </a:r>
            <a:r>
              <a:rPr lang="en-US" sz="800" err="1">
                <a:solidFill>
                  <a:srgbClr val="444444">
                    <a:alpha val="99000"/>
                  </a:srgbClr>
                </a:solidFill>
                <a:latin typeface="Inter"/>
              </a:rPr>
              <a:t>Revisão</a:t>
            </a:r>
            <a:r>
              <a:rPr lang="en-US" sz="800" dirty="0">
                <a:solidFill>
                  <a:srgbClr val="444444">
                    <a:alpha val="99000"/>
                  </a:srgbClr>
                </a:solidFill>
                <a:latin typeface="Inter"/>
              </a:rPr>
              <a:t>)</a:t>
            </a: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245" y="2505894"/>
            <a:ext cx="343259" cy="72965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89" y="1379968"/>
            <a:ext cx="1920185" cy="173777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63826" y="2006101"/>
            <a:ext cx="765594" cy="1704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1089"/>
              </a:lnSpc>
              <a:buNone/>
            </a:pPr>
            <a:endParaRPr lang="en-US" sz="900" dirty="0">
              <a:solidFill>
                <a:srgbClr val="004D40">
                  <a:alpha val="99000"/>
                </a:srgbClr>
              </a:solidFill>
              <a:ea typeface="Inter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2780402" y="1770042"/>
            <a:ext cx="1606130" cy="2595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594"/>
              </a:lnSpc>
              <a:buNone/>
            </a:pPr>
            <a:r>
              <a:rPr lang="en-US" sz="900" b="1" dirty="0">
                <a:solidFill>
                  <a:srgbClr val="333333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2. Desenho da Pesquisa</a:t>
            </a:r>
            <a:endParaRPr lang="en-US" sz="900" dirty="0">
              <a:latin typeface="Montserrat"/>
            </a:endParaRPr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02" y="1379968"/>
            <a:ext cx="1920185" cy="1737773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4816460" y="1791608"/>
            <a:ext cx="1446452" cy="21637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594"/>
              </a:lnSpc>
              <a:buNone/>
            </a:pPr>
            <a:r>
              <a:rPr lang="en-US" sz="900" b="1" dirty="0">
                <a:solidFill>
                  <a:srgbClr val="333333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3. Análise de Dados</a:t>
            </a:r>
            <a:endParaRPr lang="en-US" sz="900" dirty="0">
              <a:latin typeface="Montserrat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4855503" y="2071159"/>
            <a:ext cx="1321638" cy="2020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499"/>
              </a:lnSpc>
              <a:buNone/>
            </a:pPr>
            <a:r>
              <a:rPr lang="en-US" sz="800" b="1" dirty="0">
                <a:solidFill>
                  <a:srgbClr val="444444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• Evolução do NdG</a:t>
            </a:r>
            <a:endParaRPr lang="en-US" sz="800" dirty="0">
              <a:latin typeface="Inter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4868534" y="2234881"/>
            <a:ext cx="1263949" cy="2236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499"/>
              </a:lnSpc>
              <a:buNone/>
            </a:pPr>
            <a:r>
              <a:rPr lang="en-US" sz="800" dirty="0">
                <a:solidFill>
                  <a:srgbClr val="444444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(Tamanho e Gestão)</a:t>
            </a:r>
            <a:endParaRPr lang="en-US" sz="800" dirty="0">
              <a:latin typeface="Inter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4812371" y="2520451"/>
            <a:ext cx="1309328" cy="1697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499"/>
              </a:lnSpc>
              <a:buNone/>
            </a:pPr>
            <a:r>
              <a:rPr lang="en-US" sz="800" b="1" dirty="0">
                <a:solidFill>
                  <a:srgbClr val="444444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• Relação Executivo-</a:t>
            </a:r>
            <a:endParaRPr lang="en-US" sz="800" dirty="0">
              <a:latin typeface="Inter"/>
            </a:endParaRPr>
          </a:p>
        </p:txBody>
      </p:sp>
      <p:sp>
        <p:nvSpPr>
          <p:cNvPr id="29" name="Text 22"/>
          <p:cNvSpPr/>
          <p:nvPr/>
        </p:nvSpPr>
        <p:spPr>
          <a:xfrm>
            <a:off x="4868534" y="2673390"/>
            <a:ext cx="907211" cy="180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499"/>
              </a:lnSpc>
              <a:buNone/>
            </a:pPr>
            <a:r>
              <a:rPr lang="en-US" sz="800" dirty="0">
                <a:solidFill>
                  <a:srgbClr val="444444">
                    <a:alpha val="99000"/>
                  </a:srgbClr>
                </a:solidFill>
                <a:latin typeface="Inter" pitchFamily="34" charset="0"/>
                <a:ea typeface="Inter"/>
                <a:cs typeface="Inter" pitchFamily="34" charset="-120"/>
              </a:rPr>
              <a:t>Legislativo</a:t>
            </a:r>
            <a:endParaRPr lang="en-US" sz="800">
              <a:ea typeface="Inter"/>
              <a:cs typeface="Calibri"/>
            </a:endParaRPr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766" y="1401534"/>
            <a:ext cx="1930968" cy="1737773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6813115" y="1856307"/>
            <a:ext cx="1904730" cy="1085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594"/>
              </a:lnSpc>
              <a:buNone/>
            </a:pPr>
            <a:r>
              <a:rPr lang="en-US" sz="900" b="1" dirty="0">
                <a:solidFill>
                  <a:srgbClr val="333333">
                    <a:alpha val="99000"/>
                  </a:srgbClr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4. Conclusões &amp; Implicações</a:t>
            </a:r>
            <a:endParaRPr lang="en-US" sz="900" dirty="0">
              <a:latin typeface="Montserrat"/>
            </a:endParaRPr>
          </a:p>
        </p:txBody>
      </p:sp>
      <p:sp>
        <p:nvSpPr>
          <p:cNvPr id="34" name="Text 25"/>
          <p:cNvSpPr/>
          <p:nvPr/>
        </p:nvSpPr>
        <p:spPr>
          <a:xfrm>
            <a:off x="6995034" y="2081942"/>
            <a:ext cx="1367736" cy="180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499"/>
              </a:lnSpc>
              <a:buNone/>
            </a:pPr>
            <a:r>
              <a:rPr lang="en-US" sz="800" b="1" dirty="0">
                <a:solidFill>
                  <a:srgbClr val="444444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• Síntese dos Achados</a:t>
            </a:r>
            <a:endParaRPr lang="en-US" sz="800" dirty="0">
              <a:latin typeface="Inter"/>
            </a:endParaRPr>
          </a:p>
        </p:txBody>
      </p:sp>
      <p:sp>
        <p:nvSpPr>
          <p:cNvPr id="35" name="Text 26"/>
          <p:cNvSpPr/>
          <p:nvPr/>
        </p:nvSpPr>
        <p:spPr>
          <a:xfrm>
            <a:off x="6995034" y="2278731"/>
            <a:ext cx="1153423" cy="158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499"/>
              </a:lnSpc>
              <a:buNone/>
            </a:pPr>
            <a:r>
              <a:rPr lang="en-US" sz="800" b="1" dirty="0">
                <a:solidFill>
                  <a:srgbClr val="444444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• Limitações e</a:t>
            </a:r>
            <a:endParaRPr lang="en-US" sz="800" dirty="0">
              <a:latin typeface="Inter"/>
            </a:endParaRPr>
          </a:p>
        </p:txBody>
      </p:sp>
      <p:sp>
        <p:nvSpPr>
          <p:cNvPr id="36" name="Text 27"/>
          <p:cNvSpPr/>
          <p:nvPr/>
        </p:nvSpPr>
        <p:spPr>
          <a:xfrm>
            <a:off x="6997280" y="2485586"/>
            <a:ext cx="1303846" cy="13739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499"/>
              </a:lnSpc>
              <a:buNone/>
            </a:pPr>
            <a:r>
              <a:rPr lang="en-US" sz="800" dirty="0">
                <a:solidFill>
                  <a:srgbClr val="444444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Caminhos Futuros</a:t>
            </a:r>
            <a:endParaRPr lang="en-US" sz="800" dirty="0">
              <a:latin typeface="Inter"/>
            </a:endParaRPr>
          </a:p>
        </p:txBody>
      </p:sp>
      <p:pic>
        <p:nvPicPr>
          <p:cNvPr id="3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19" y="3770203"/>
            <a:ext cx="8129136" cy="726595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1718814" y="3936171"/>
            <a:ext cx="2081121" cy="1900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545"/>
              </a:lnSpc>
              <a:buNone/>
            </a:pPr>
            <a:r>
              <a:rPr lang="en-US" sz="900" b="1" dirty="0">
                <a:solidFill>
                  <a:srgbClr val="333333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Destaque Metodológico:</a:t>
            </a:r>
            <a:endParaRPr lang="en-US" sz="900" dirty="0">
              <a:latin typeface="Inter"/>
            </a:endParaRPr>
          </a:p>
        </p:txBody>
      </p:sp>
      <p:sp>
        <p:nvSpPr>
          <p:cNvPr id="40" name="Text 30"/>
          <p:cNvSpPr/>
          <p:nvPr/>
        </p:nvSpPr>
        <p:spPr>
          <a:xfrm>
            <a:off x="1708031" y="4151292"/>
            <a:ext cx="5574730" cy="178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ts val="635"/>
              </a:lnSpc>
              <a:buNone/>
            </a:pPr>
            <a:r>
              <a:rPr lang="en-US" sz="800" b="1" dirty="0">
                <a:solidFill>
                  <a:srgbClr val="333333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Ferramenta Quantitativa: Regressão Beta </a:t>
            </a:r>
            <a:r>
              <a:rPr lang="en-US" sz="800" b="1" dirty="0">
                <a:solidFill>
                  <a:srgbClr val="555555">
                    <a:alpha val="99000"/>
                  </a:srgbClr>
                </a:solidFill>
                <a:latin typeface="Inter"/>
                <a:ea typeface="Inter" pitchFamily="34" charset="-122"/>
                <a:cs typeface="Inter" pitchFamily="34" charset="-120"/>
              </a:rPr>
              <a:t>(Avaliação do Apoio Presidencial e Coalescência Governamental)</a:t>
            </a:r>
            <a:endParaRPr lang="en-US" sz="800" dirty="0">
              <a:latin typeface="Inter"/>
            </a:endParaRPr>
          </a:p>
        </p:txBody>
      </p:sp>
      <p:sp>
        <p:nvSpPr>
          <p:cNvPr id="42" name="Text 32"/>
          <p:cNvSpPr/>
          <p:nvPr/>
        </p:nvSpPr>
        <p:spPr>
          <a:xfrm>
            <a:off x="1371423" y="3390014"/>
            <a:ext cx="5988157" cy="18620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ts val="702"/>
              </a:lnSpc>
              <a:buNone/>
            </a:pPr>
            <a:r>
              <a:rPr lang="en-US" sz="1000" dirty="0">
                <a:solidFill>
                  <a:srgbClr val="333333">
                    <a:alpha val="99000"/>
                  </a:srgbClr>
                </a:solidFill>
                <a:latin typeface="Open Sans"/>
                <a:ea typeface="Open Sans"/>
                <a:cs typeface="Open Sans"/>
              </a:rPr>
              <a:t>Objetivo Final: Validar como a organização interna da Presidência impacta o sucesso legislativo.</a:t>
            </a:r>
            <a:endParaRPr lang="en-US" sz="10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3" name="Shape 33"/>
          <p:cNvSpPr/>
          <p:nvPr/>
        </p:nvSpPr>
        <p:spPr>
          <a:xfrm>
            <a:off x="1377801" y="368086"/>
            <a:ext cx="6323701" cy="83748"/>
          </a:xfrm>
          <a:prstGeom prst="rect">
            <a:avLst/>
          </a:prstGeom>
          <a:solidFill>
            <a:srgbClr val="004D40"/>
          </a:solidFill>
          <a:ln/>
        </p:spPr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AE9DC08-2144-45FD-58AD-6402F4C6F4F9}"/>
              </a:ext>
            </a:extLst>
          </p:cNvPr>
          <p:cNvSpPr txBox="1"/>
          <p:nvPr/>
        </p:nvSpPr>
        <p:spPr>
          <a:xfrm>
            <a:off x="582282" y="2496269"/>
            <a:ext cx="13586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solidFill>
                  <a:srgbClr val="444444"/>
                </a:solidFill>
                <a:latin typeface="Inter"/>
                <a:ea typeface="Segoe UI"/>
                <a:cs typeface="Segoe UI"/>
              </a:rPr>
              <a:t>• Centro </a:t>
            </a:r>
            <a:r>
              <a:rPr lang="en-US" sz="800" b="1" dirty="0" err="1">
                <a:solidFill>
                  <a:srgbClr val="444444"/>
                </a:solidFill>
                <a:latin typeface="Inter"/>
                <a:ea typeface="Segoe UI"/>
                <a:cs typeface="Segoe UI"/>
              </a:rPr>
              <a:t>Presidencial</a:t>
            </a:r>
            <a:r>
              <a:rPr lang="en-US" sz="800" b="1" dirty="0">
                <a:solidFill>
                  <a:srgbClr val="444444"/>
                </a:solidFill>
                <a:latin typeface="Inter"/>
                <a:ea typeface="Segoe UI"/>
                <a:cs typeface="Segoe UI"/>
              </a:rPr>
              <a:t> &amp;</a:t>
            </a:r>
            <a:endParaRPr lang="pt-BR" dirty="0"/>
          </a:p>
          <a:p>
            <a:r>
              <a:rPr lang="en-US" sz="800" dirty="0" err="1">
                <a:solidFill>
                  <a:srgbClr val="444444"/>
                </a:solidFill>
                <a:latin typeface="Inter"/>
                <a:ea typeface="Segoe UI"/>
                <a:cs typeface="Segoe UI"/>
              </a:rPr>
              <a:t>Estilos</a:t>
            </a:r>
            <a:r>
              <a:rPr lang="en-US" sz="800" dirty="0">
                <a:solidFill>
                  <a:srgbClr val="444444"/>
                </a:solidFill>
                <a:latin typeface="Inter"/>
                <a:ea typeface="Segoe UI"/>
                <a:cs typeface="Segoe UI"/>
              </a:rPr>
              <a:t> de </a:t>
            </a:r>
            <a:r>
              <a:rPr lang="en-US" sz="800" dirty="0" err="1">
                <a:solidFill>
                  <a:srgbClr val="444444"/>
                </a:solidFill>
                <a:latin typeface="Inter"/>
                <a:ea typeface="Segoe UI"/>
                <a:cs typeface="Segoe UI"/>
              </a:rPr>
              <a:t>Gestão</a:t>
            </a:r>
            <a:endParaRPr lang="en-US" sz="800" baseline="0">
              <a:solidFill>
                <a:srgbClr val="444444"/>
              </a:solidFill>
              <a:latin typeface="Inter"/>
              <a:ea typeface="Segoe UI"/>
              <a:cs typeface="Segoe UI"/>
            </a:endParaRPr>
          </a:p>
          <a:p>
            <a:pPr algn="ctr"/>
            <a:endParaRPr lang="pt-BR"/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31AD4997-9732-AD65-2D80-F880B5BC2DA0}"/>
              </a:ext>
            </a:extLst>
          </p:cNvPr>
          <p:cNvSpPr/>
          <p:nvPr/>
        </p:nvSpPr>
        <p:spPr>
          <a:xfrm>
            <a:off x="2571300" y="2168205"/>
            <a:ext cx="1866270" cy="2667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800" b="1" dirty="0">
                <a:solidFill>
                  <a:srgbClr val="444444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• </a:t>
            </a:r>
            <a:r>
              <a:rPr lang="en-US" sz="800" b="1" err="1">
                <a:solidFill>
                  <a:srgbClr val="444444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Estudo</a:t>
            </a:r>
            <a:r>
              <a:rPr lang="en-US" sz="800" b="1" dirty="0">
                <a:solidFill>
                  <a:srgbClr val="444444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 de Caso  </a:t>
            </a:r>
            <a:r>
              <a:rPr lang="en-US" sz="800" b="1" err="1">
                <a:solidFill>
                  <a:srgbClr val="444444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Comparativo</a:t>
            </a:r>
            <a:endParaRPr lang="en-US" sz="800" b="1" err="1">
              <a:solidFill>
                <a:srgbClr val="444444">
                  <a:alpha val="99000"/>
                </a:srgbClr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444444">
                    <a:alpha val="99000"/>
                  </a:srgbClr>
                </a:solidFill>
                <a:latin typeface="Inter"/>
                <a:ea typeface="Inter"/>
              </a:rPr>
              <a:t>(Governos da Nova Republica)</a:t>
            </a:r>
            <a:endParaRPr lang="en-US" sz="800">
              <a:solidFill>
                <a:srgbClr val="444444">
                  <a:alpha val="99000"/>
                </a:srgbClr>
              </a:solidFill>
              <a:latin typeface="Inter"/>
              <a:ea typeface="Inter"/>
            </a:endParaRPr>
          </a:p>
        </p:txBody>
      </p:sp>
      <p:sp>
        <p:nvSpPr>
          <p:cNvPr id="47" name="Text 6">
            <a:extLst>
              <a:ext uri="{FF2B5EF4-FFF2-40B4-BE49-F238E27FC236}">
                <a16:creationId xmlns:a16="http://schemas.microsoft.com/office/drawing/2014/main" id="{B7366680-6553-4356-56E4-D01F3DCE5147}"/>
              </a:ext>
            </a:extLst>
          </p:cNvPr>
          <p:cNvSpPr/>
          <p:nvPr/>
        </p:nvSpPr>
        <p:spPr>
          <a:xfrm>
            <a:off x="2646781" y="2577960"/>
            <a:ext cx="1413384" cy="21287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ts val="499"/>
              </a:lnSpc>
            </a:pPr>
            <a:r>
              <a:rPr lang="en-US" sz="800" b="1" dirty="0">
                <a:solidFill>
                  <a:srgbClr val="444444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• Fontes de Dados &amp;</a:t>
            </a:r>
          </a:p>
          <a:p>
            <a:pPr>
              <a:lnSpc>
                <a:spcPts val="499"/>
              </a:lnSpc>
            </a:pPr>
            <a:endParaRPr lang="en-US" sz="800" b="1" dirty="0">
              <a:solidFill>
                <a:srgbClr val="444444">
                  <a:alpha val="99000"/>
                </a:srgbClr>
              </a:solidFill>
              <a:ea typeface="Inter"/>
            </a:endParaRPr>
          </a:p>
          <a:p>
            <a:pPr>
              <a:lnSpc>
                <a:spcPts val="499"/>
              </a:lnSpc>
            </a:pPr>
            <a:r>
              <a:rPr lang="en-US" sz="800" b="1" dirty="0" err="1">
                <a:solidFill>
                  <a:srgbClr val="444444">
                    <a:alpha val="99000"/>
                  </a:srgbClr>
                </a:solidFill>
                <a:ea typeface="Inter"/>
              </a:rPr>
              <a:t>P</a:t>
            </a:r>
            <a:r>
              <a:rPr lang="en-US" sz="800" dirty="0" err="1">
                <a:solidFill>
                  <a:srgbClr val="444444">
                    <a:alpha val="99000"/>
                  </a:srgbClr>
                </a:solidFill>
                <a:ea typeface="Inter"/>
              </a:rPr>
              <a:t>rocedimentos</a:t>
            </a:r>
            <a:endParaRPr lang="en-US" sz="800" dirty="0">
              <a:solidFill>
                <a:srgbClr val="444444">
                  <a:alpha val="99000"/>
                </a:srgbClr>
              </a:solidFill>
              <a:ea typeface="Inter"/>
            </a:endParaRPr>
          </a:p>
        </p:txBody>
      </p:sp>
      <p:pic>
        <p:nvPicPr>
          <p:cNvPr id="49" name="Imagem 48" descr="Ícone&#10;&#10;O conteúdo gerado por IA pode estar incorreto.">
            <a:extLst>
              <a:ext uri="{FF2B5EF4-FFF2-40B4-BE49-F238E27FC236}">
                <a16:creationId xmlns:a16="http://schemas.microsoft.com/office/drawing/2014/main" id="{2CE44FBE-85B2-5BE7-DDEB-4E8FAD569B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073" t="1222" r="9801" b="3573"/>
          <a:stretch>
            <a:fillRect/>
          </a:stretch>
        </p:blipFill>
        <p:spPr>
          <a:xfrm>
            <a:off x="1209387" y="1424326"/>
            <a:ext cx="329952" cy="366498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A10DAE6C-D07F-07D8-494F-72E51ABEDA5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172" t="-3980" r="17514" b="-4913"/>
          <a:stretch>
            <a:fillRect/>
          </a:stretch>
        </p:blipFill>
        <p:spPr>
          <a:xfrm>
            <a:off x="3311448" y="1435650"/>
            <a:ext cx="274917" cy="345211"/>
          </a:xfrm>
          <a:prstGeom prst="rect">
            <a:avLst/>
          </a:prstGeom>
        </p:spPr>
      </p:pic>
      <p:pic>
        <p:nvPicPr>
          <p:cNvPr id="51" name="Imagem 50" descr="Ícone&#10;&#10;O conteúdo gerado por IA pode estar incorreto.">
            <a:extLst>
              <a:ext uri="{FF2B5EF4-FFF2-40B4-BE49-F238E27FC236}">
                <a16:creationId xmlns:a16="http://schemas.microsoft.com/office/drawing/2014/main" id="{C033A354-67B1-A073-BBC4-40008F56A98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171" t="-2511" r="12686" b="-7535"/>
          <a:stretch>
            <a:fillRect/>
          </a:stretch>
        </p:blipFill>
        <p:spPr>
          <a:xfrm>
            <a:off x="5335288" y="1425322"/>
            <a:ext cx="443253" cy="425011"/>
          </a:xfrm>
          <a:prstGeom prst="rect">
            <a:avLst/>
          </a:prstGeom>
        </p:spPr>
      </p:pic>
      <p:pic>
        <p:nvPicPr>
          <p:cNvPr id="52" name="Imagem 51" descr="Ícone&#10;&#10;O conteúdo gerado por IA pode estar incorreto.">
            <a:extLst>
              <a:ext uri="{FF2B5EF4-FFF2-40B4-BE49-F238E27FC236}">
                <a16:creationId xmlns:a16="http://schemas.microsoft.com/office/drawing/2014/main" id="{76A0B079-4CFF-C358-0668-8D1DEBE62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7327" t="1612" r="17292" b="5075"/>
          <a:stretch>
            <a:fillRect/>
          </a:stretch>
        </p:blipFill>
        <p:spPr>
          <a:xfrm>
            <a:off x="7571815" y="1433686"/>
            <a:ext cx="576457" cy="333723"/>
          </a:xfrm>
          <a:prstGeom prst="rect">
            <a:avLst/>
          </a:prstGeom>
        </p:spPr>
      </p:pic>
      <p:pic>
        <p:nvPicPr>
          <p:cNvPr id="53" name="Imagem 52" descr="Ícone&#10;&#10;O conteúdo gerado por IA pode estar incorreto.">
            <a:extLst>
              <a:ext uri="{FF2B5EF4-FFF2-40B4-BE49-F238E27FC236}">
                <a16:creationId xmlns:a16="http://schemas.microsoft.com/office/drawing/2014/main" id="{0AD90849-2271-A512-3B21-1719BB0B1C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3867150"/>
            <a:ext cx="5905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01200" cy="54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-16934" y="88168"/>
            <a:ext cx="2163308" cy="438579"/>
          </a:xfrm>
          <a:custGeom>
            <a:avLst/>
            <a:gdLst/>
            <a:ahLst/>
            <a:cxnLst/>
            <a:rect l="l" t="t" r="r" b="b"/>
            <a:pathLst>
              <a:path w="5768820" h="1169543" extrusionOk="0">
                <a:moveTo>
                  <a:pt x="0" y="0"/>
                </a:moveTo>
                <a:lnTo>
                  <a:pt x="5768820" y="0"/>
                </a:lnTo>
                <a:lnTo>
                  <a:pt x="5768820" y="1169543"/>
                </a:lnTo>
                <a:lnTo>
                  <a:pt x="0" y="1169543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92" name="Google Shape;92;p13"/>
          <p:cNvSpPr/>
          <p:nvPr/>
        </p:nvSpPr>
        <p:spPr>
          <a:xfrm>
            <a:off x="2628901" y="1294149"/>
            <a:ext cx="6978433" cy="1958868"/>
          </a:xfrm>
          <a:custGeom>
            <a:avLst/>
            <a:gdLst/>
            <a:ahLst/>
            <a:cxnLst/>
            <a:rect l="l" t="t" r="r" b="b"/>
            <a:pathLst>
              <a:path w="16948277" h="5223647" extrusionOk="0">
                <a:moveTo>
                  <a:pt x="0" y="0"/>
                </a:moveTo>
                <a:lnTo>
                  <a:pt x="16948277" y="0"/>
                </a:lnTo>
                <a:lnTo>
                  <a:pt x="16948277" y="5223647"/>
                </a:lnTo>
                <a:lnTo>
                  <a:pt x="0" y="5223647"/>
                </a:lnTo>
                <a:close/>
              </a:path>
            </a:pathLst>
          </a:custGeom>
          <a:solidFill>
            <a:srgbClr val="00CF00"/>
          </a:solidFill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3"/>
          <p:cNvGrpSpPr/>
          <p:nvPr/>
        </p:nvGrpSpPr>
        <p:grpSpPr>
          <a:xfrm>
            <a:off x="3078582" y="1642164"/>
            <a:ext cx="6065418" cy="1124716"/>
            <a:chOff x="0" y="-144624"/>
            <a:chExt cx="16174448" cy="2999244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16106715" cy="2854620"/>
            </a:xfrm>
            <a:custGeom>
              <a:avLst/>
              <a:gdLst/>
              <a:ahLst/>
              <a:cxnLst/>
              <a:rect l="l" t="t" r="r" b="b"/>
              <a:pathLst>
                <a:path w="16106715" h="2854620" extrusionOk="0">
                  <a:moveTo>
                    <a:pt x="0" y="0"/>
                  </a:moveTo>
                  <a:lnTo>
                    <a:pt x="16106715" y="0"/>
                  </a:lnTo>
                  <a:lnTo>
                    <a:pt x="16106715" y="2854620"/>
                  </a:lnTo>
                  <a:lnTo>
                    <a:pt x="0" y="28546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pt-BR" sz="350"/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67737" y="-144624"/>
              <a:ext cx="16106711" cy="288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 b="1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Tipologia de Núcleo de Governo e Análise de Desempenho 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 b="1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(1995-2020) </a:t>
              </a:r>
              <a:endParaRPr sz="350" dirty="0"/>
            </a:p>
          </p:txBody>
        </p:sp>
      </p:grpSp>
      <p:sp>
        <p:nvSpPr>
          <p:cNvPr id="96" name="Google Shape;96;p13"/>
          <p:cNvSpPr/>
          <p:nvPr/>
        </p:nvSpPr>
        <p:spPr>
          <a:xfrm>
            <a:off x="2522249" y="1296157"/>
            <a:ext cx="268462" cy="1956867"/>
          </a:xfrm>
          <a:custGeom>
            <a:avLst/>
            <a:gdLst/>
            <a:ahLst/>
            <a:cxnLst/>
            <a:rect l="l" t="t" r="r" b="b"/>
            <a:pathLst>
              <a:path w="715899" h="5218310" extrusionOk="0">
                <a:moveTo>
                  <a:pt x="0" y="0"/>
                </a:moveTo>
                <a:lnTo>
                  <a:pt x="715899" y="0"/>
                </a:lnTo>
                <a:lnTo>
                  <a:pt x="715899" y="5218310"/>
                </a:lnTo>
                <a:lnTo>
                  <a:pt x="0" y="5218310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00" name="Google Shape;100;p13"/>
          <p:cNvSpPr/>
          <p:nvPr/>
        </p:nvSpPr>
        <p:spPr>
          <a:xfrm>
            <a:off x="-19730" y="4355818"/>
            <a:ext cx="9599849" cy="1042178"/>
          </a:xfrm>
          <a:custGeom>
            <a:avLst/>
            <a:gdLst/>
            <a:ahLst/>
            <a:cxnLst/>
            <a:rect l="l" t="t" r="r" b="b"/>
            <a:pathLst>
              <a:path w="24384000" h="2016125" extrusionOk="0">
                <a:moveTo>
                  <a:pt x="0" y="0"/>
                </a:moveTo>
                <a:lnTo>
                  <a:pt x="24384000" y="0"/>
                </a:lnTo>
                <a:lnTo>
                  <a:pt x="24384000" y="2016125"/>
                </a:lnTo>
                <a:lnTo>
                  <a:pt x="0" y="2016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01" name="Google Shape;101;p13"/>
          <p:cNvSpPr txBox="1"/>
          <p:nvPr/>
        </p:nvSpPr>
        <p:spPr>
          <a:xfrm>
            <a:off x="363046" y="181254"/>
            <a:ext cx="1615800" cy="28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b="1" dirty="0" err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Capítulos</a:t>
            </a:r>
            <a:r>
              <a:rPr lang="en-US" sz="1550" b="1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2 e 3</a:t>
            </a:r>
            <a:endParaRPr sz="3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3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09" name="Google Shape;109;p14"/>
          <p:cNvSpPr/>
          <p:nvPr/>
        </p:nvSpPr>
        <p:spPr>
          <a:xfrm>
            <a:off x="-111590" y="195430"/>
            <a:ext cx="6569094" cy="428006"/>
          </a:xfrm>
          <a:custGeom>
            <a:avLst/>
            <a:gdLst/>
            <a:ahLst/>
            <a:cxnLst/>
            <a:rect l="l" t="t" r="r" b="b"/>
            <a:pathLst>
              <a:path w="17517582" h="1141349" extrusionOk="0">
                <a:moveTo>
                  <a:pt x="0" y="0"/>
                </a:moveTo>
                <a:lnTo>
                  <a:pt x="17517582" y="0"/>
                </a:lnTo>
                <a:lnTo>
                  <a:pt x="17517582" y="1141349"/>
                </a:lnTo>
                <a:lnTo>
                  <a:pt x="0" y="1141349"/>
                </a:lnTo>
                <a:close/>
              </a:path>
            </a:pathLst>
          </a:custGeom>
          <a:solidFill>
            <a:srgbClr val="009500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1" name="Google Shape;111;p14"/>
          <p:cNvSpPr/>
          <p:nvPr/>
        </p:nvSpPr>
        <p:spPr>
          <a:xfrm>
            <a:off x="919810" y="1825165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2" name="Google Shape;112;p14"/>
          <p:cNvSpPr/>
          <p:nvPr/>
        </p:nvSpPr>
        <p:spPr>
          <a:xfrm>
            <a:off x="901212" y="2438786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0"/>
                </a:lnTo>
                <a:lnTo>
                  <a:pt x="0" y="5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sp>
        <p:nvSpPr>
          <p:cNvPr id="113" name="Google Shape;113;p14"/>
          <p:cNvSpPr/>
          <p:nvPr/>
        </p:nvSpPr>
        <p:spPr>
          <a:xfrm>
            <a:off x="919810" y="3025134"/>
            <a:ext cx="332293" cy="270265"/>
          </a:xfrm>
          <a:custGeom>
            <a:avLst/>
            <a:gdLst/>
            <a:ahLst/>
            <a:cxnLst/>
            <a:rect l="l" t="t" r="r" b="b"/>
            <a:pathLst>
              <a:path w="664586" h="540530" extrusionOk="0">
                <a:moveTo>
                  <a:pt x="0" y="0"/>
                </a:moveTo>
                <a:lnTo>
                  <a:pt x="664586" y="0"/>
                </a:lnTo>
                <a:lnTo>
                  <a:pt x="664586" y="540531"/>
                </a:lnTo>
                <a:lnTo>
                  <a:pt x="0" y="540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50"/>
          </a:p>
        </p:txBody>
      </p:sp>
      <p:grpSp>
        <p:nvGrpSpPr>
          <p:cNvPr id="116" name="Google Shape;116;p14"/>
          <p:cNvGrpSpPr/>
          <p:nvPr/>
        </p:nvGrpSpPr>
        <p:grpSpPr>
          <a:xfrm>
            <a:off x="8739846" y="4742895"/>
            <a:ext cx="343605" cy="343605"/>
            <a:chOff x="0" y="0"/>
            <a:chExt cx="812800" cy="812800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"/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/>
          <p:cNvSpPr txBox="1"/>
          <p:nvPr/>
        </p:nvSpPr>
        <p:spPr>
          <a:xfrm>
            <a:off x="514350" y="285608"/>
            <a:ext cx="58037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O Que é o Núcleo de Governo (</a:t>
            </a:r>
            <a:r>
              <a:rPr lang="pt-BR" sz="1500" b="1" dirty="0" err="1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NdG</a:t>
            </a:r>
            <a:r>
              <a:rPr lang="pt-BR" sz="1500" b="1" dirty="0">
                <a:solidFill>
                  <a:srgbClr val="FFFFFF"/>
                </a:solidFill>
                <a:latin typeface="Aptos" panose="020B0004020202020204" pitchFamily="34" charset="0"/>
                <a:ea typeface="Arimo"/>
                <a:cs typeface="Arimo"/>
                <a:sym typeface="Arimo"/>
              </a:rPr>
              <a:t>)?</a:t>
            </a:r>
            <a:endParaRPr lang="pt-BR" sz="350" dirty="0">
              <a:latin typeface="Aptos" panose="020B0004020202020204" pitchFamily="34" charset="0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345095" y="3044882"/>
            <a:ext cx="4404103" cy="2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Comunicação e </a:t>
            </a:r>
            <a:r>
              <a:rPr lang="pt-BR" sz="1250" i="1" u="none" strike="noStrike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accountability</a:t>
            </a:r>
            <a:r>
              <a:rPr lang="pt-BR" sz="1250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(prestação de contas).</a:t>
            </a:r>
            <a:endParaRPr sz="350" dirty="0"/>
          </a:p>
        </p:txBody>
      </p:sp>
      <p:sp>
        <p:nvSpPr>
          <p:cNvPr id="121" name="Google Shape;121;p14"/>
          <p:cNvSpPr txBox="1"/>
          <p:nvPr/>
        </p:nvSpPr>
        <p:spPr>
          <a:xfrm>
            <a:off x="901212" y="1232381"/>
            <a:ext cx="6877741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Definição</a:t>
            </a: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conjunto de instituições e atores que prestam apoio direto ao chefe do Executivo na definição da agenda e coordenação das ações prioritárias.</a:t>
            </a:r>
            <a:endParaRPr sz="350" dirty="0"/>
          </a:p>
        </p:txBody>
      </p:sp>
      <p:sp>
        <p:nvSpPr>
          <p:cNvPr id="122" name="Google Shape;122;p14"/>
          <p:cNvSpPr txBox="1"/>
          <p:nvPr/>
        </p:nvSpPr>
        <p:spPr>
          <a:xfrm>
            <a:off x="1307898" y="1849167"/>
            <a:ext cx="3976938" cy="2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Coordenação política e de políticas públicas.</a:t>
            </a:r>
            <a:endParaRPr sz="350" dirty="0"/>
          </a:p>
        </p:txBody>
      </p:sp>
      <p:sp>
        <p:nvSpPr>
          <p:cNvPr id="123" name="Google Shape;123;p14"/>
          <p:cNvSpPr txBox="1"/>
          <p:nvPr/>
        </p:nvSpPr>
        <p:spPr>
          <a:xfrm>
            <a:off x="1307898" y="2438786"/>
            <a:ext cx="4344588" cy="2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Gestão estratégica e monitoramento de desempenho.</a:t>
            </a:r>
            <a:endParaRPr sz="350" dirty="0"/>
          </a:p>
        </p:txBody>
      </p:sp>
      <p:sp>
        <p:nvSpPr>
          <p:cNvPr id="124" name="Google Shape;124;p14"/>
          <p:cNvSpPr txBox="1"/>
          <p:nvPr/>
        </p:nvSpPr>
        <p:spPr>
          <a:xfrm>
            <a:off x="8823356" y="4792459"/>
            <a:ext cx="17658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350"/>
          </a:p>
        </p:txBody>
      </p:sp>
      <p:sp>
        <p:nvSpPr>
          <p:cNvPr id="2" name="Google Shape;121;p14">
            <a:extLst>
              <a:ext uri="{FF2B5EF4-FFF2-40B4-BE49-F238E27FC236}">
                <a16:creationId xmlns:a16="http://schemas.microsoft.com/office/drawing/2014/main" id="{69960D91-2965-B5F3-4D15-CF5B8A1491F6}"/>
              </a:ext>
            </a:extLst>
          </p:cNvPr>
          <p:cNvSpPr txBox="1"/>
          <p:nvPr/>
        </p:nvSpPr>
        <p:spPr>
          <a:xfrm>
            <a:off x="918020" y="3611482"/>
            <a:ext cx="687774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Objetivo</a:t>
            </a:r>
            <a:r>
              <a:rPr lang="pt-BR" sz="12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Assistir o chefe de governo, manter a coerência das ações e reforçar sua autoridade e liderança.</a:t>
            </a:r>
            <a:endParaRPr sz="350" dirty="0"/>
          </a:p>
        </p:txBody>
      </p:sp>
    </p:spTree>
    <p:extLst>
      <p:ext uri="{BB962C8B-B14F-4D97-AF65-F5344CB8AC3E}">
        <p14:creationId xmlns:p14="http://schemas.microsoft.com/office/powerpoint/2010/main" val="3989251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(16:9)</PresentationFormat>
  <Paragraphs>0</Paragraphs>
  <Slides>24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772</cp:revision>
  <dcterms:created xsi:type="dcterms:W3CDTF">2026-02-02T00:59:06Z</dcterms:created>
  <dcterms:modified xsi:type="dcterms:W3CDTF">2026-02-02T19:00:13Z</dcterms:modified>
</cp:coreProperties>
</file>